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4"/>
  </p:notesMasterIdLst>
  <p:sldIdLst>
    <p:sldId id="256" r:id="rId2"/>
    <p:sldId id="303" r:id="rId3"/>
    <p:sldId id="302" r:id="rId4"/>
    <p:sldId id="264" r:id="rId5"/>
    <p:sldId id="298" r:id="rId6"/>
    <p:sldId id="300" r:id="rId7"/>
    <p:sldId id="367" r:id="rId8"/>
    <p:sldId id="766" r:id="rId9"/>
    <p:sldId id="768" r:id="rId10"/>
    <p:sldId id="258" r:id="rId11"/>
    <p:sldId id="260" r:id="rId12"/>
    <p:sldId id="343" r:id="rId13"/>
    <p:sldId id="261" r:id="rId14"/>
    <p:sldId id="535" r:id="rId15"/>
    <p:sldId id="262" r:id="rId16"/>
    <p:sldId id="391" r:id="rId17"/>
    <p:sldId id="392" r:id="rId18"/>
    <p:sldId id="393" r:id="rId19"/>
    <p:sldId id="394" r:id="rId20"/>
    <p:sldId id="395" r:id="rId21"/>
    <p:sldId id="396" r:id="rId22"/>
    <p:sldId id="397" r:id="rId23"/>
    <p:sldId id="398" r:id="rId24"/>
    <p:sldId id="399" r:id="rId25"/>
    <p:sldId id="819" r:id="rId26"/>
    <p:sldId id="820" r:id="rId27"/>
    <p:sldId id="821" r:id="rId28"/>
    <p:sldId id="822" r:id="rId29"/>
    <p:sldId id="823" r:id="rId30"/>
    <p:sldId id="400" r:id="rId31"/>
    <p:sldId id="792" r:id="rId32"/>
    <p:sldId id="769" r:id="rId33"/>
    <p:sldId id="770" r:id="rId34"/>
    <p:sldId id="771" r:id="rId35"/>
    <p:sldId id="772" r:id="rId36"/>
    <p:sldId id="773" r:id="rId37"/>
    <p:sldId id="774" r:id="rId38"/>
    <p:sldId id="368" r:id="rId39"/>
    <p:sldId id="263" r:id="rId40"/>
    <p:sldId id="304" r:id="rId41"/>
    <p:sldId id="305" r:id="rId42"/>
    <p:sldId id="306" r:id="rId43"/>
    <p:sldId id="526" r:id="rId44"/>
    <p:sldId id="307" r:id="rId45"/>
    <p:sldId id="308" r:id="rId46"/>
    <p:sldId id="369" r:id="rId47"/>
    <p:sldId id="310" r:id="rId48"/>
    <p:sldId id="311" r:id="rId49"/>
    <p:sldId id="312" r:id="rId50"/>
    <p:sldId id="313" r:id="rId51"/>
    <p:sldId id="793" r:id="rId52"/>
    <p:sldId id="794" r:id="rId53"/>
    <p:sldId id="523" r:id="rId54"/>
    <p:sldId id="524" r:id="rId55"/>
    <p:sldId id="525" r:id="rId56"/>
    <p:sldId id="351" r:id="rId57"/>
    <p:sldId id="352" r:id="rId58"/>
    <p:sldId id="795" r:id="rId59"/>
    <p:sldId id="796" r:id="rId60"/>
    <p:sldId id="797" r:id="rId61"/>
    <p:sldId id="798" r:id="rId62"/>
    <p:sldId id="799" r:id="rId63"/>
    <p:sldId id="371" r:id="rId64"/>
    <p:sldId id="808" r:id="rId65"/>
    <p:sldId id="809" r:id="rId66"/>
    <p:sldId id="810" r:id="rId67"/>
    <p:sldId id="811" r:id="rId68"/>
    <p:sldId id="812" r:id="rId69"/>
    <p:sldId id="314" r:id="rId70"/>
    <p:sldId id="315" r:id="rId71"/>
    <p:sldId id="316" r:id="rId72"/>
    <p:sldId id="317" r:id="rId73"/>
    <p:sldId id="318" r:id="rId74"/>
    <p:sldId id="534" r:id="rId75"/>
    <p:sldId id="813" r:id="rId76"/>
    <p:sldId id="814" r:id="rId77"/>
    <p:sldId id="816" r:id="rId78"/>
    <p:sldId id="319" r:id="rId79"/>
    <p:sldId id="817" r:id="rId80"/>
    <p:sldId id="818" r:id="rId81"/>
    <p:sldId id="320" r:id="rId82"/>
    <p:sldId id="321" r:id="rId83"/>
    <p:sldId id="322" r:id="rId84"/>
    <p:sldId id="806" r:id="rId85"/>
    <p:sldId id="805" r:id="rId86"/>
    <p:sldId id="807" r:id="rId87"/>
    <p:sldId id="370" r:id="rId88"/>
    <p:sldId id="323" r:id="rId89"/>
    <p:sldId id="324" r:id="rId90"/>
    <p:sldId id="325" r:id="rId91"/>
    <p:sldId id="372" r:id="rId92"/>
    <p:sldId id="326" r:id="rId93"/>
    <p:sldId id="327" r:id="rId94"/>
    <p:sldId id="328" r:id="rId95"/>
    <p:sldId id="329" r:id="rId96"/>
    <p:sldId id="330" r:id="rId97"/>
    <p:sldId id="331" r:id="rId98"/>
    <p:sldId id="332" r:id="rId99"/>
    <p:sldId id="333" r:id="rId100"/>
    <p:sldId id="334" r:id="rId101"/>
    <p:sldId id="373" r:id="rId102"/>
    <p:sldId id="775" r:id="rId103"/>
    <p:sldId id="776" r:id="rId104"/>
    <p:sldId id="335" r:id="rId105"/>
    <p:sldId id="336" r:id="rId106"/>
    <p:sldId id="777" r:id="rId107"/>
    <p:sldId id="780" r:id="rId108"/>
    <p:sldId id="778" r:id="rId109"/>
    <p:sldId id="779" r:id="rId110"/>
    <p:sldId id="337" r:id="rId111"/>
    <p:sldId id="338" r:id="rId112"/>
    <p:sldId id="339" r:id="rId113"/>
    <p:sldId id="340" r:id="rId114"/>
    <p:sldId id="765" r:id="rId115"/>
    <p:sldId id="341" r:id="rId116"/>
    <p:sldId id="786" r:id="rId117"/>
    <p:sldId id="787" r:id="rId118"/>
    <p:sldId id="353" r:id="rId119"/>
    <p:sldId id="788" r:id="rId120"/>
    <p:sldId id="531" r:id="rId121"/>
    <p:sldId id="354" r:id="rId122"/>
    <p:sldId id="342" r:id="rId123"/>
    <p:sldId id="781" r:id="rId124"/>
    <p:sldId id="344" r:id="rId125"/>
    <p:sldId id="345" r:id="rId126"/>
    <p:sldId id="346" r:id="rId127"/>
    <p:sldId id="347" r:id="rId128"/>
    <p:sldId id="348" r:id="rId129"/>
    <p:sldId id="349" r:id="rId130"/>
    <p:sldId id="731" r:id="rId131"/>
    <p:sldId id="350" r:id="rId132"/>
    <p:sldId id="533" r:id="rId133"/>
    <p:sldId id="355" r:id="rId134"/>
    <p:sldId id="356" r:id="rId135"/>
    <p:sldId id="357" r:id="rId136"/>
    <p:sldId id="358" r:id="rId137"/>
    <p:sldId id="359" r:id="rId138"/>
    <p:sldId id="360" r:id="rId139"/>
    <p:sldId id="361" r:id="rId140"/>
    <p:sldId id="802" r:id="rId141"/>
    <p:sldId id="801" r:id="rId142"/>
    <p:sldId id="800" r:id="rId143"/>
    <p:sldId id="532" r:id="rId144"/>
    <p:sldId id="362" r:id="rId145"/>
    <p:sldId id="363" r:id="rId146"/>
    <p:sldId id="365" r:id="rId147"/>
    <p:sldId id="803" r:id="rId148"/>
    <p:sldId id="804" r:id="rId149"/>
    <p:sldId id="366" r:id="rId150"/>
    <p:sldId id="789" r:id="rId151"/>
    <p:sldId id="790" r:id="rId152"/>
    <p:sldId id="377" r:id="rId153"/>
    <p:sldId id="782" r:id="rId154"/>
    <p:sldId id="783" r:id="rId155"/>
    <p:sldId id="785" r:id="rId156"/>
    <p:sldId id="375" r:id="rId157"/>
    <p:sldId id="376" r:id="rId158"/>
    <p:sldId id="378" r:id="rId159"/>
    <p:sldId id="379" r:id="rId160"/>
    <p:sldId id="732" r:id="rId161"/>
    <p:sldId id="380" r:id="rId162"/>
    <p:sldId id="381" r:id="rId163"/>
    <p:sldId id="382" r:id="rId164"/>
    <p:sldId id="383" r:id="rId165"/>
    <p:sldId id="527" r:id="rId166"/>
    <p:sldId id="530" r:id="rId167"/>
    <p:sldId id="384" r:id="rId168"/>
    <p:sldId id="385" r:id="rId169"/>
    <p:sldId id="386" r:id="rId170"/>
    <p:sldId id="387" r:id="rId171"/>
    <p:sldId id="388" r:id="rId172"/>
    <p:sldId id="389" r:id="rId173"/>
    <p:sldId id="390" r:id="rId174"/>
    <p:sldId id="403" r:id="rId175"/>
    <p:sldId id="401" r:id="rId176"/>
    <p:sldId id="402" r:id="rId177"/>
    <p:sldId id="404" r:id="rId178"/>
    <p:sldId id="405" r:id="rId179"/>
    <p:sldId id="406" r:id="rId180"/>
    <p:sldId id="407" r:id="rId181"/>
    <p:sldId id="408" r:id="rId182"/>
    <p:sldId id="409" r:id="rId183"/>
    <p:sldId id="410" r:id="rId184"/>
    <p:sldId id="411" r:id="rId185"/>
    <p:sldId id="412" r:id="rId186"/>
    <p:sldId id="413" r:id="rId187"/>
    <p:sldId id="414" r:id="rId188"/>
    <p:sldId id="416" r:id="rId189"/>
    <p:sldId id="417" r:id="rId190"/>
    <p:sldId id="759" r:id="rId191"/>
    <p:sldId id="418" r:id="rId192"/>
    <p:sldId id="419" r:id="rId193"/>
    <p:sldId id="420" r:id="rId194"/>
    <p:sldId id="421" r:id="rId195"/>
    <p:sldId id="529" r:id="rId196"/>
    <p:sldId id="422" r:id="rId197"/>
    <p:sldId id="423" r:id="rId198"/>
    <p:sldId id="424" r:id="rId199"/>
    <p:sldId id="425" r:id="rId200"/>
    <p:sldId id="426" r:id="rId201"/>
    <p:sldId id="427" r:id="rId202"/>
    <p:sldId id="428" r:id="rId203"/>
    <p:sldId id="429" r:id="rId204"/>
    <p:sldId id="733" r:id="rId205"/>
    <p:sldId id="734" r:id="rId206"/>
    <p:sldId id="735" r:id="rId207"/>
    <p:sldId id="736" r:id="rId208"/>
    <p:sldId id="737" r:id="rId209"/>
    <p:sldId id="738" r:id="rId210"/>
    <p:sldId id="739" r:id="rId211"/>
    <p:sldId id="740" r:id="rId212"/>
    <p:sldId id="741" r:id="rId213"/>
    <p:sldId id="742" r:id="rId214"/>
    <p:sldId id="743" r:id="rId215"/>
    <p:sldId id="744" r:id="rId216"/>
    <p:sldId id="745" r:id="rId217"/>
    <p:sldId id="746" r:id="rId218"/>
    <p:sldId id="747" r:id="rId219"/>
    <p:sldId id="748" r:id="rId220"/>
    <p:sldId id="749" r:id="rId221"/>
    <p:sldId id="750" r:id="rId222"/>
    <p:sldId id="751" r:id="rId223"/>
    <p:sldId id="752" r:id="rId224"/>
    <p:sldId id="753" r:id="rId225"/>
    <p:sldId id="754" r:id="rId226"/>
    <p:sldId id="755" r:id="rId227"/>
    <p:sldId id="756" r:id="rId228"/>
    <p:sldId id="757" r:id="rId229"/>
    <p:sldId id="758" r:id="rId230"/>
    <p:sldId id="528" r:id="rId231"/>
    <p:sldId id="430" r:id="rId232"/>
    <p:sldId id="431" r:id="rId233"/>
    <p:sldId id="432" r:id="rId234"/>
    <p:sldId id="433" r:id="rId235"/>
    <p:sldId id="434" r:id="rId236"/>
    <p:sldId id="435" r:id="rId237"/>
    <p:sldId id="436" r:id="rId238"/>
    <p:sldId id="437" r:id="rId239"/>
    <p:sldId id="438" r:id="rId240"/>
    <p:sldId id="439" r:id="rId241"/>
    <p:sldId id="440" r:id="rId242"/>
    <p:sldId id="441" r:id="rId243"/>
    <p:sldId id="442" r:id="rId244"/>
    <p:sldId id="443" r:id="rId245"/>
    <p:sldId id="444" r:id="rId246"/>
    <p:sldId id="445" r:id="rId247"/>
    <p:sldId id="446" r:id="rId248"/>
    <p:sldId id="447" r:id="rId249"/>
    <p:sldId id="448" r:id="rId250"/>
    <p:sldId id="449" r:id="rId251"/>
    <p:sldId id="450" r:id="rId252"/>
    <p:sldId id="451" r:id="rId253"/>
    <p:sldId id="452" r:id="rId254"/>
    <p:sldId id="453" r:id="rId255"/>
    <p:sldId id="454" r:id="rId256"/>
    <p:sldId id="455" r:id="rId257"/>
    <p:sldId id="456" r:id="rId258"/>
    <p:sldId id="457" r:id="rId259"/>
    <p:sldId id="458" r:id="rId260"/>
    <p:sldId id="459" r:id="rId261"/>
    <p:sldId id="460" r:id="rId262"/>
    <p:sldId id="461" r:id="rId263"/>
    <p:sldId id="463" r:id="rId264"/>
    <p:sldId id="462" r:id="rId265"/>
    <p:sldId id="464" r:id="rId266"/>
    <p:sldId id="465" r:id="rId267"/>
    <p:sldId id="466" r:id="rId268"/>
    <p:sldId id="467" r:id="rId269"/>
    <p:sldId id="468" r:id="rId270"/>
    <p:sldId id="469" r:id="rId271"/>
    <p:sldId id="470" r:id="rId272"/>
    <p:sldId id="471" r:id="rId273"/>
    <p:sldId id="472" r:id="rId274"/>
    <p:sldId id="473" r:id="rId275"/>
    <p:sldId id="474" r:id="rId276"/>
    <p:sldId id="475" r:id="rId277"/>
    <p:sldId id="477" r:id="rId278"/>
    <p:sldId id="476" r:id="rId279"/>
    <p:sldId id="669" r:id="rId280"/>
    <p:sldId id="478" r:id="rId281"/>
    <p:sldId id="480" r:id="rId282"/>
    <p:sldId id="670" r:id="rId283"/>
    <p:sldId id="672" r:id="rId284"/>
    <p:sldId id="481" r:id="rId285"/>
    <p:sldId id="671" r:id="rId286"/>
    <p:sldId id="482" r:id="rId287"/>
    <p:sldId id="673" r:id="rId288"/>
    <p:sldId id="483" r:id="rId289"/>
    <p:sldId id="503" r:id="rId290"/>
    <p:sldId id="484" r:id="rId291"/>
    <p:sldId id="485" r:id="rId292"/>
    <p:sldId id="486" r:id="rId293"/>
    <p:sldId id="487" r:id="rId294"/>
    <p:sldId id="488" r:id="rId295"/>
    <p:sldId id="489" r:id="rId296"/>
    <p:sldId id="490" r:id="rId297"/>
    <p:sldId id="491" r:id="rId298"/>
    <p:sldId id="492" r:id="rId299"/>
    <p:sldId id="674" r:id="rId300"/>
    <p:sldId id="493" r:id="rId301"/>
    <p:sldId id="494" r:id="rId302"/>
    <p:sldId id="495" r:id="rId303"/>
    <p:sldId id="496" r:id="rId304"/>
    <p:sldId id="497" r:id="rId305"/>
    <p:sldId id="498" r:id="rId306"/>
    <p:sldId id="499" r:id="rId307"/>
    <p:sldId id="500" r:id="rId308"/>
    <p:sldId id="501" r:id="rId309"/>
    <p:sldId id="502" r:id="rId310"/>
    <p:sldId id="504" r:id="rId311"/>
    <p:sldId id="505" r:id="rId312"/>
    <p:sldId id="506" r:id="rId313"/>
    <p:sldId id="507" r:id="rId314"/>
    <p:sldId id="508" r:id="rId315"/>
    <p:sldId id="509" r:id="rId316"/>
    <p:sldId id="510" r:id="rId317"/>
    <p:sldId id="511" r:id="rId318"/>
    <p:sldId id="512" r:id="rId319"/>
    <p:sldId id="675" r:id="rId320"/>
    <p:sldId id="513" r:id="rId321"/>
    <p:sldId id="514" r:id="rId322"/>
    <p:sldId id="515" r:id="rId323"/>
    <p:sldId id="516" r:id="rId324"/>
    <p:sldId id="518" r:id="rId325"/>
    <p:sldId id="517" r:id="rId326"/>
    <p:sldId id="519" r:id="rId327"/>
    <p:sldId id="520" r:id="rId328"/>
    <p:sldId id="521" r:id="rId329"/>
    <p:sldId id="522" r:id="rId330"/>
    <p:sldId id="536" r:id="rId331"/>
    <p:sldId id="537" r:id="rId332"/>
    <p:sldId id="538" r:id="rId333"/>
    <p:sldId id="676" r:id="rId334"/>
    <p:sldId id="539" r:id="rId335"/>
    <p:sldId id="540" r:id="rId336"/>
    <p:sldId id="541" r:id="rId337"/>
    <p:sldId id="542" r:id="rId338"/>
    <p:sldId id="543" r:id="rId339"/>
    <p:sldId id="544" r:id="rId340"/>
    <p:sldId id="545" r:id="rId341"/>
    <p:sldId id="546" r:id="rId342"/>
    <p:sldId id="547" r:id="rId343"/>
    <p:sldId id="548" r:id="rId344"/>
    <p:sldId id="549" r:id="rId345"/>
    <p:sldId id="677" r:id="rId346"/>
    <p:sldId id="550" r:id="rId347"/>
    <p:sldId id="551" r:id="rId348"/>
    <p:sldId id="552" r:id="rId349"/>
    <p:sldId id="553" r:id="rId350"/>
    <p:sldId id="554" r:id="rId351"/>
    <p:sldId id="555" r:id="rId352"/>
    <p:sldId id="556" r:id="rId353"/>
    <p:sldId id="557" r:id="rId354"/>
    <p:sldId id="558" r:id="rId355"/>
    <p:sldId id="678" r:id="rId356"/>
    <p:sldId id="559" r:id="rId357"/>
    <p:sldId id="560" r:id="rId358"/>
    <p:sldId id="561" r:id="rId359"/>
    <p:sldId id="562" r:id="rId360"/>
    <p:sldId id="679" r:id="rId361"/>
    <p:sldId id="563" r:id="rId362"/>
    <p:sldId id="680" r:id="rId363"/>
    <p:sldId id="564" r:id="rId364"/>
    <p:sldId id="565" r:id="rId365"/>
    <p:sldId id="566" r:id="rId366"/>
    <p:sldId id="681" r:id="rId367"/>
    <p:sldId id="567" r:id="rId368"/>
    <p:sldId id="568" r:id="rId369"/>
    <p:sldId id="569" r:id="rId370"/>
    <p:sldId id="570" r:id="rId371"/>
    <p:sldId id="571" r:id="rId372"/>
    <p:sldId id="572" r:id="rId373"/>
    <p:sldId id="573" r:id="rId374"/>
    <p:sldId id="574" r:id="rId375"/>
    <p:sldId id="575" r:id="rId376"/>
    <p:sldId id="576" r:id="rId377"/>
    <p:sldId id="577" r:id="rId378"/>
    <p:sldId id="578" r:id="rId379"/>
    <p:sldId id="579" r:id="rId380"/>
    <p:sldId id="580" r:id="rId381"/>
    <p:sldId id="581" r:id="rId382"/>
    <p:sldId id="582" r:id="rId383"/>
    <p:sldId id="583" r:id="rId384"/>
    <p:sldId id="584" r:id="rId385"/>
    <p:sldId id="585" r:id="rId386"/>
    <p:sldId id="587" r:id="rId387"/>
    <p:sldId id="586" r:id="rId388"/>
    <p:sldId id="588" r:id="rId389"/>
    <p:sldId id="589" r:id="rId390"/>
    <p:sldId id="590" r:id="rId391"/>
    <p:sldId id="591" r:id="rId392"/>
    <p:sldId id="682" r:id="rId393"/>
    <p:sldId id="592" r:id="rId394"/>
    <p:sldId id="684" r:id="rId395"/>
    <p:sldId id="683" r:id="rId396"/>
    <p:sldId id="593" r:id="rId397"/>
    <p:sldId id="594" r:id="rId398"/>
    <p:sldId id="595" r:id="rId399"/>
    <p:sldId id="596" r:id="rId400"/>
    <p:sldId id="597" r:id="rId401"/>
    <p:sldId id="685" r:id="rId402"/>
    <p:sldId id="598" r:id="rId403"/>
    <p:sldId id="599" r:id="rId404"/>
    <p:sldId id="686" r:id="rId405"/>
    <p:sldId id="600" r:id="rId406"/>
    <p:sldId id="601" r:id="rId407"/>
    <p:sldId id="602" r:id="rId408"/>
    <p:sldId id="603" r:id="rId409"/>
    <p:sldId id="604" r:id="rId410"/>
    <p:sldId id="687" r:id="rId411"/>
    <p:sldId id="605" r:id="rId412"/>
    <p:sldId id="606" r:id="rId413"/>
    <p:sldId id="607" r:id="rId414"/>
    <p:sldId id="608" r:id="rId415"/>
    <p:sldId id="609" r:id="rId416"/>
    <p:sldId id="610" r:id="rId417"/>
    <p:sldId id="611" r:id="rId418"/>
    <p:sldId id="612" r:id="rId419"/>
    <p:sldId id="613" r:id="rId420"/>
    <p:sldId id="614" r:id="rId421"/>
    <p:sldId id="615" r:id="rId422"/>
    <p:sldId id="616" r:id="rId423"/>
    <p:sldId id="617" r:id="rId424"/>
    <p:sldId id="688" r:id="rId425"/>
    <p:sldId id="618" r:id="rId426"/>
    <p:sldId id="689" r:id="rId427"/>
    <p:sldId id="619" r:id="rId428"/>
    <p:sldId id="620" r:id="rId429"/>
    <p:sldId id="621" r:id="rId430"/>
    <p:sldId id="622" r:id="rId431"/>
    <p:sldId id="623" r:id="rId432"/>
    <p:sldId id="690" r:id="rId433"/>
    <p:sldId id="624" r:id="rId434"/>
    <p:sldId id="625" r:id="rId435"/>
    <p:sldId id="626" r:id="rId436"/>
    <p:sldId id="627" r:id="rId437"/>
    <p:sldId id="628" r:id="rId438"/>
    <p:sldId id="629" r:id="rId439"/>
    <p:sldId id="630" r:id="rId440"/>
    <p:sldId id="631" r:id="rId441"/>
    <p:sldId id="632" r:id="rId442"/>
    <p:sldId id="633" r:id="rId443"/>
    <p:sldId id="634" r:id="rId444"/>
    <p:sldId id="635" r:id="rId445"/>
    <p:sldId id="636" r:id="rId446"/>
    <p:sldId id="637" r:id="rId447"/>
    <p:sldId id="638" r:id="rId448"/>
    <p:sldId id="639" r:id="rId449"/>
    <p:sldId id="640" r:id="rId450"/>
    <p:sldId id="641" r:id="rId451"/>
    <p:sldId id="691" r:id="rId452"/>
    <p:sldId id="642" r:id="rId453"/>
    <p:sldId id="643" r:id="rId454"/>
    <p:sldId id="644" r:id="rId455"/>
    <p:sldId id="645" r:id="rId456"/>
    <p:sldId id="692" r:id="rId457"/>
    <p:sldId id="646" r:id="rId458"/>
    <p:sldId id="647" r:id="rId459"/>
    <p:sldId id="648" r:id="rId460"/>
    <p:sldId id="649" r:id="rId461"/>
    <p:sldId id="650" r:id="rId462"/>
    <p:sldId id="651" r:id="rId463"/>
    <p:sldId id="652" r:id="rId464"/>
    <p:sldId id="653" r:id="rId465"/>
    <p:sldId id="654" r:id="rId466"/>
    <p:sldId id="693" r:id="rId467"/>
    <p:sldId id="655" r:id="rId468"/>
    <p:sldId id="656" r:id="rId469"/>
    <p:sldId id="657" r:id="rId470"/>
    <p:sldId id="658" r:id="rId471"/>
    <p:sldId id="659" r:id="rId472"/>
    <p:sldId id="660" r:id="rId473"/>
    <p:sldId id="661" r:id="rId474"/>
    <p:sldId id="662" r:id="rId475"/>
    <p:sldId id="663" r:id="rId476"/>
    <p:sldId id="664" r:id="rId477"/>
    <p:sldId id="665" r:id="rId478"/>
    <p:sldId id="666" r:id="rId479"/>
    <p:sldId id="667" r:id="rId480"/>
    <p:sldId id="668" r:id="rId481"/>
    <p:sldId id="694" r:id="rId482"/>
    <p:sldId id="695" r:id="rId483"/>
    <p:sldId id="696" r:id="rId484"/>
    <p:sldId id="697" r:id="rId485"/>
    <p:sldId id="698" r:id="rId486"/>
    <p:sldId id="699" r:id="rId487"/>
    <p:sldId id="700" r:id="rId488"/>
    <p:sldId id="701" r:id="rId489"/>
    <p:sldId id="702" r:id="rId490"/>
    <p:sldId id="703" r:id="rId491"/>
    <p:sldId id="704" r:id="rId492"/>
    <p:sldId id="705" r:id="rId493"/>
    <p:sldId id="706" r:id="rId494"/>
    <p:sldId id="707" r:id="rId495"/>
    <p:sldId id="708" r:id="rId496"/>
    <p:sldId id="709" r:id="rId497"/>
    <p:sldId id="710" r:id="rId498"/>
    <p:sldId id="711" r:id="rId499"/>
    <p:sldId id="712" r:id="rId500"/>
    <p:sldId id="713" r:id="rId501"/>
    <p:sldId id="714" r:id="rId502"/>
    <p:sldId id="715" r:id="rId503"/>
    <p:sldId id="716" r:id="rId504"/>
    <p:sldId id="717" r:id="rId505"/>
    <p:sldId id="718" r:id="rId506"/>
    <p:sldId id="719" r:id="rId507"/>
    <p:sldId id="720" r:id="rId508"/>
    <p:sldId id="721" r:id="rId509"/>
    <p:sldId id="722" r:id="rId510"/>
    <p:sldId id="723" r:id="rId511"/>
    <p:sldId id="724" r:id="rId512"/>
    <p:sldId id="725" r:id="rId513"/>
    <p:sldId id="726" r:id="rId514"/>
    <p:sldId id="727" r:id="rId515"/>
    <p:sldId id="728" r:id="rId516"/>
    <p:sldId id="729" r:id="rId517"/>
    <p:sldId id="730" r:id="rId518"/>
    <p:sldId id="760" r:id="rId519"/>
    <p:sldId id="761" r:id="rId520"/>
    <p:sldId id="762" r:id="rId521"/>
    <p:sldId id="763" r:id="rId522"/>
    <p:sldId id="764" r:id="rId523"/>
    <p:sldId id="824" r:id="rId524"/>
    <p:sldId id="825" r:id="rId525"/>
    <p:sldId id="826" r:id="rId526"/>
    <p:sldId id="827" r:id="rId527"/>
    <p:sldId id="828" r:id="rId528"/>
    <p:sldId id="829" r:id="rId529"/>
    <p:sldId id="830" r:id="rId530"/>
    <p:sldId id="832" r:id="rId531"/>
    <p:sldId id="833" r:id="rId532"/>
    <p:sldId id="831" r:id="rId53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9531"/>
    <a:srgbClr val="7030A0"/>
    <a:srgbClr val="534A86"/>
    <a:srgbClr val="595080"/>
    <a:srgbClr val="524E82"/>
    <a:srgbClr val="C90796"/>
    <a:srgbClr val="C30D75"/>
    <a:srgbClr val="AC0C77"/>
    <a:srgbClr val="CDF8FD"/>
    <a:srgbClr val="DA8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0" autoAdjust="0"/>
    <p:restoredTop sz="94660"/>
  </p:normalViewPr>
  <p:slideViewPr>
    <p:cSldViewPr snapToGrid="0">
      <p:cViewPr varScale="1">
        <p:scale>
          <a:sx n="116" d="100"/>
          <a:sy n="116" d="100"/>
        </p:scale>
        <p:origin x="102"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535"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slide" Target="slides/slide524.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notesMaster" Target="notesMasters/notesMaster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63B8B-1CED-4B5F-B691-551878D79B2F}" type="datetimeFigureOut">
              <a:rPr lang="fr-FR" smtClean="0"/>
              <a:t>21/05/2020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3</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B1EA0B-5C06-4E6A-8FCD-9A35BE2D454F}" type="datetimeFigureOut">
              <a:rPr lang="fr-FR" smtClean="0"/>
              <a:t>21/05/2020</a:t>
            </a:fld>
            <a:endParaRPr lang="fr-FR"/>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 Target="slide24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hyperlink" Target="https://notepad-plus-plus.org/fr/download" TargetMode="Externa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a:t>
            </a:r>
            <a:r>
              <a:rPr lang="en-US" sz="2000" dirty="0" err="1"/>
              <a:t>eg.</a:t>
            </a:r>
            <a:r>
              <a:rPr lang="en-US" sz="2000" dirty="0"/>
              <a:t> if, for, in, open)</a:t>
            </a:r>
          </a:p>
          <a:p>
            <a:r>
              <a:rPr lang="en-US" sz="2000" dirty="0"/>
              <a:t>Use descriptive variable names</a:t>
            </a:r>
          </a:p>
          <a:p>
            <a:pPr lvl="1"/>
            <a:r>
              <a:rPr lang="en-US" sz="1600" dirty="0" err="1"/>
              <a:t>first_name</a:t>
            </a:r>
            <a:r>
              <a:rPr lang="en-US" sz="1600" dirty="0"/>
              <a:t>, </a:t>
            </a:r>
            <a:r>
              <a:rPr lang="en-US" sz="1600" dirty="0" err="1"/>
              <a:t>date_of_birth</a:t>
            </a:r>
            <a:r>
              <a:rPr lang="en-US" sz="1600" dirty="0"/>
              <a:t>, </a:t>
            </a:r>
            <a:r>
              <a:rPr lang="en-US" sz="1600" dirty="0" err="1"/>
              <a:t>hair_color</a:t>
            </a:r>
            <a:endParaRPr lang="en-US" sz="1600" dirty="0"/>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Tree>
    <p:extLst>
      <p:ext uri="{BB962C8B-B14F-4D97-AF65-F5344CB8AC3E}">
        <p14:creationId xmlns:p14="http://schemas.microsoft.com/office/powerpoint/2010/main" val="27127220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a:t>
            </a:r>
            <a:r>
              <a:rPr kumimoji="0" lang="fr-FR" altLang="fr-FR" sz="2000" b="0" i="0" u="none" strike="noStrike" cap="none" normalizeH="0" baseline="0" dirty="0" err="1">
                <a:ln>
                  <a:noFill/>
                </a:ln>
                <a:solidFill>
                  <a:schemeClr val="tx1"/>
                </a:solidFill>
                <a:effectLst/>
                <a:latin typeface="Arial" panose="020B0604020202020204" pitchFamily="34" charset="0"/>
              </a:rPr>
              <a:t>exception</a:t>
            </a:r>
            <a:r>
              <a:rPr kumimoji="0" lang="fr-FR" altLang="fr-FR" sz="2000" b="0" i="0" u="none" strike="noStrike" cap="none" normalizeH="0" baseline="0" dirty="0" err="1">
                <a:ln>
                  <a:noFill/>
                </a:ln>
                <a:solidFill>
                  <a:schemeClr val="tx1"/>
                </a:solidFill>
                <a:effectLst/>
                <a:latin typeface="Arial Unicode MS"/>
              </a:rPr>
              <a:t>AssertionError</a:t>
            </a:r>
            <a:r>
              <a:rPr kumimoji="0" lang="fr-FR" altLang="fr-FR" sz="2000" b="0" i="0" u="none" strike="noStrike" cap="none" normalizeH="0" baseline="0" dirty="0">
                <a:ln>
                  <a:noFill/>
                </a:ln>
                <a:solidFill>
                  <a:schemeClr val="tx1"/>
                </a:solidFill>
                <a:effectLst/>
                <a:latin typeface="Arial Unicode MS"/>
              </a:rPr>
              <a:t>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18182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chaines de caractères</a:t>
            </a:r>
          </a:p>
        </p:txBody>
      </p:sp>
    </p:spTree>
    <p:extLst>
      <p:ext uri="{BB962C8B-B14F-4D97-AF65-F5344CB8AC3E}">
        <p14:creationId xmlns:p14="http://schemas.microsoft.com/office/powerpoint/2010/main" val="33797237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Tree>
    <p:extLst>
      <p:ext uri="{BB962C8B-B14F-4D97-AF65-F5344CB8AC3E}">
        <p14:creationId xmlns:p14="http://schemas.microsoft.com/office/powerpoint/2010/main" val="4056447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Tree>
    <p:extLst>
      <p:ext uri="{BB962C8B-B14F-4D97-AF65-F5344CB8AC3E}">
        <p14:creationId xmlns:p14="http://schemas.microsoft.com/office/powerpoint/2010/main" val="32223227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minuscules.upper</a:t>
            </a:r>
            <a:r>
              <a:rPr lang="fr-FR" altLang="fr-FR" sz="1400" dirty="0">
                <a:solidFill>
                  <a:schemeClr val="bg1"/>
                </a:solidFill>
                <a:latin typeface="Arial" panose="020B0604020202020204" pitchFamily="34" charset="0"/>
              </a:rPr>
              <a:t>()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espaces.strip</a:t>
            </a:r>
            <a:r>
              <a:rPr lang="fr-FR" altLang="fr-FR" sz="1400" dirty="0">
                <a:solidFill>
                  <a:schemeClr val="bg1"/>
                </a:solidFill>
                <a:latin typeface="Arial" panose="020B0604020202020204" pitchFamily="34" charset="0"/>
              </a:rPr>
              <a:t>()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titre.upper</a:t>
            </a:r>
            <a:r>
              <a:rPr lang="fr-FR" altLang="fr-FR" sz="1400" dirty="0">
                <a:solidFill>
                  <a:schemeClr val="bg1"/>
                </a:solidFill>
                <a:latin typeface="Arial" panose="020B0604020202020204" pitchFamily="34" charset="0"/>
              </a:rPr>
              <a:t>().center(20)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Tree>
    <p:extLst>
      <p:ext uri="{BB962C8B-B14F-4D97-AF65-F5344CB8AC3E}">
        <p14:creationId xmlns:p14="http://schemas.microsoft.com/office/powerpoint/2010/main" val="16396037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t>
            </a:r>
            <a:r>
              <a:rPr lang="fr-FR" altLang="fr-FR" sz="1400" dirty="0" err="1">
                <a:solidFill>
                  <a:schemeClr val="bg1"/>
                </a:solidFill>
                <a:latin typeface="Arial" panose="020B0604020202020204" pitchFamily="34" charset="0"/>
              </a:rPr>
              <a:t>ans.".format</a:t>
            </a:r>
            <a:r>
              <a:rPr lang="fr-FR" altLang="fr-FR" sz="1400" dirty="0">
                <a:solidFill>
                  <a:schemeClr val="bg1"/>
                </a:solidFill>
                <a:latin typeface="Arial" panose="020B0604020202020204" pitchFamily="34" charset="0"/>
              </a:rPr>
              <a:t>(prenom, nom, </a:t>
            </a: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nouvelle_chaine</a:t>
            </a:r>
            <a:r>
              <a:rPr lang="fr-FR" altLang="fr-FR" sz="1400" dirty="0">
                <a:solidFill>
                  <a:schemeClr val="bg1"/>
                </a:solidFill>
                <a:latin typeface="Arial" panose="020B0604020202020204" pitchFamily="34" charset="0"/>
              </a:rPr>
              <a:t> = "Je m'appelle {0} {1} et j'ai {2} </a:t>
            </a:r>
            <a:r>
              <a:rPr lang="fr-FR" altLang="fr-FR" sz="1400" dirty="0" err="1">
                <a:solidFill>
                  <a:schemeClr val="bg1"/>
                </a:solidFill>
                <a:latin typeface="Arial" panose="020B0604020202020204" pitchFamily="34" charset="0"/>
              </a:rPr>
              <a:t>ans.".format</a:t>
            </a:r>
            <a:r>
              <a:rPr lang="fr-FR" altLang="fr-FR" sz="1400" dirty="0">
                <a:solidFill>
                  <a:schemeClr val="bg1"/>
                </a:solidFill>
                <a:latin typeface="Arial" panose="020B0604020202020204" pitchFamily="34" charset="0"/>
              </a:rPr>
              <a:t>(prenom, nom, </a:t>
            </a: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a:t>
            </a: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=5,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="rue des Postes",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=75003,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=5,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="rue des Postes",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=75003,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err="1">
                <a:solidFill>
                  <a:schemeClr val="bg1"/>
                </a:solidFill>
                <a:latin typeface="Arial" panose="020B0604020202020204" pitchFamily="34" charset="0"/>
              </a:rPr>
              <a:t>f’’adresse</a:t>
            </a:r>
            <a:r>
              <a:rPr lang="fr-FR" altLang="fr-FR" sz="1400" dirty="0">
                <a:solidFill>
                  <a:schemeClr val="bg1"/>
                </a:solidFill>
                <a:latin typeface="Arial" panose="020B0604020202020204" pitchFamily="34" charset="0"/>
              </a:rPr>
              <a:t> : {</a:t>
            </a: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 ({pays})’’)</a:t>
            </a:r>
          </a:p>
        </p:txBody>
      </p:sp>
    </p:spTree>
    <p:extLst>
      <p:ext uri="{BB962C8B-B14F-4D97-AF65-F5344CB8AC3E}">
        <p14:creationId xmlns:p14="http://schemas.microsoft.com/office/powerpoint/2010/main" val="42837494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err="1">
                <a:solidFill>
                  <a:schemeClr val="accent5">
                    <a:lumMod val="75000"/>
                  </a:schemeClr>
                </a:solidFill>
              </a:rPr>
              <a:t>Float</a:t>
            </a:r>
            <a:r>
              <a:rPr lang="fr-FR" altLang="fr-FR" sz="6000" dirty="0">
                <a:solidFill>
                  <a:schemeClr val="accent5">
                    <a:lumMod val="75000"/>
                  </a:schemeClr>
                </a:solidFill>
              </a:rPr>
              <a:t> </a:t>
            </a:r>
            <a:r>
              <a:rPr lang="fr-FR" altLang="fr-FR" sz="6000" dirty="0" err="1">
                <a:solidFill>
                  <a:schemeClr val="accent5">
                    <a:lumMod val="75000"/>
                  </a:schemeClr>
                </a:solidFill>
              </a:rPr>
              <a:t>formatting</a:t>
            </a:r>
            <a:r>
              <a:rPr lang="fr-FR" altLang="fr-FR" sz="6000" dirty="0">
                <a:solidFill>
                  <a:schemeClr val="accent5">
                    <a:lumMod val="75000"/>
                  </a:schemeClr>
                </a:solidFill>
              </a:rPr>
              <a:t> </a:t>
            </a:r>
            <a:r>
              <a:rPr lang="fr-FR" altLang="fr-FR" sz="6000" dirty="0" err="1">
                <a:solidFill>
                  <a:schemeClr val="accent5">
                    <a:lumMod val="75000"/>
                  </a:schemeClr>
                </a:solidFill>
              </a:rPr>
              <a:t>follows</a:t>
            </a:r>
            <a:r>
              <a:rPr lang="fr-FR" altLang="fr-FR" sz="6000" dirty="0">
                <a:solidFill>
                  <a:schemeClr val="accent5">
                    <a:lumMod val="75000"/>
                  </a:schemeClr>
                </a:solidFill>
              </a:rPr>
              <a:t> « </a:t>
            </a:r>
            <a:r>
              <a:rPr lang="fr-FR" altLang="fr-FR" sz="6000" dirty="0" err="1">
                <a:solidFill>
                  <a:schemeClr val="accent5">
                    <a:lumMod val="75000"/>
                  </a:schemeClr>
                </a:solidFill>
              </a:rPr>
              <a:t>value:width.precision</a:t>
            </a:r>
            <a:r>
              <a:rPr lang="fr-FR" altLang="fr-FR" sz="6000" dirty="0">
                <a:solidFill>
                  <a:schemeClr val="accent5">
                    <a:lumMod val="75000"/>
                  </a:schemeClr>
                </a:solidFill>
              </a:rPr>
              <a:t>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Tree>
    <p:extLst>
      <p:ext uri="{BB962C8B-B14F-4D97-AF65-F5344CB8AC3E}">
        <p14:creationId xmlns:p14="http://schemas.microsoft.com/office/powerpoint/2010/main" val="23206299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Float</a:t>
            </a:r>
            <a:r>
              <a:rPr lang="fr-FR" altLang="fr-FR" sz="6000" dirty="0">
                <a:solidFill>
                  <a:schemeClr val="accent5">
                    <a:lumMod val="75000"/>
                  </a:schemeClr>
                </a:solidFill>
              </a:rPr>
              <a:t> </a:t>
            </a:r>
            <a:r>
              <a:rPr lang="fr-FR" altLang="fr-FR" sz="6000" dirty="0" err="1">
                <a:solidFill>
                  <a:schemeClr val="accent5">
                    <a:lumMod val="75000"/>
                  </a:schemeClr>
                </a:solidFill>
              </a:rPr>
              <a:t>formatting</a:t>
            </a:r>
            <a:r>
              <a:rPr lang="fr-FR" altLang="fr-FR" sz="6000" dirty="0">
                <a:solidFill>
                  <a:schemeClr val="accent5">
                    <a:lumMod val="75000"/>
                  </a:schemeClr>
                </a:solidFill>
              </a:rPr>
              <a:t> </a:t>
            </a:r>
            <a:r>
              <a:rPr lang="fr-FR" altLang="fr-FR" sz="6000" dirty="0" err="1">
                <a:solidFill>
                  <a:schemeClr val="accent5">
                    <a:lumMod val="75000"/>
                  </a:schemeClr>
                </a:solidFill>
              </a:rPr>
              <a:t>follows</a:t>
            </a:r>
            <a:endParaRPr lang="fr-FR" altLang="fr-FR" sz="6000"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err="1">
                <a:solidFill>
                  <a:schemeClr val="bg1"/>
                </a:solidFill>
                <a:latin typeface="Arial" panose="020B0604020202020204" pitchFamily="34" charset="0"/>
              </a:rPr>
              <a:t>f"My</a:t>
            </a:r>
            <a:r>
              <a:rPr lang="en-US" altLang="fr-FR" sz="1400" dirty="0">
                <a:solidFill>
                  <a:schemeClr val="bg1"/>
                </a:solidFill>
                <a:latin typeface="Arial" panose="020B0604020202020204" pitchFamily="34" charset="0"/>
              </a:rPr>
              <a:t>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err="1">
                <a:solidFill>
                  <a:schemeClr val="bg1"/>
                </a:solidFill>
                <a:latin typeface="Arial" panose="020B0604020202020204" pitchFamily="34" charset="0"/>
              </a:rPr>
              <a:t>f"My</a:t>
            </a:r>
            <a:r>
              <a:rPr lang="en-US" altLang="fr-FR" sz="1400" dirty="0">
                <a:solidFill>
                  <a:schemeClr val="bg1"/>
                </a:solidFill>
                <a:latin typeface="Arial" panose="020B0604020202020204" pitchFamily="34" charset="0"/>
              </a:rPr>
              <a:t>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Tree>
    <p:extLst>
      <p:ext uri="{BB962C8B-B14F-4D97-AF65-F5344CB8AC3E}">
        <p14:creationId xmlns:p14="http://schemas.microsoft.com/office/powerpoint/2010/main" val="34824231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a:t>
            </a:r>
            <a:r>
              <a:rPr lang="fr-FR" altLang="fr-FR" sz="6000" dirty="0" err="1">
                <a:solidFill>
                  <a:schemeClr val="accent5">
                    <a:lumMod val="75000"/>
                  </a:schemeClr>
                </a:solidFill>
              </a:rPr>
              <a:t>padding</a:t>
            </a:r>
            <a:r>
              <a:rPr lang="fr-FR" altLang="fr-FR" sz="6000" dirty="0">
                <a:solidFill>
                  <a:schemeClr val="accent5">
                    <a:lumMod val="75000"/>
                  </a:schemeClr>
                </a:solidFill>
              </a:rPr>
              <a:t>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a:t>
            </a:r>
            <a:r>
              <a:rPr lang="fr-FR" altLang="fr-FR" sz="1400" dirty="0" err="1">
                <a:solidFill>
                  <a:schemeClr val="bg1"/>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t>
            </a:r>
            <a:r>
              <a:rPr lang="fr-FR" altLang="fr-FR" sz="1400" dirty="0" err="1">
                <a:solidFill>
                  <a:schemeClr val="bg1"/>
                </a:solidFill>
                <a:latin typeface="Arial" panose="020B0604020202020204" pitchFamily="34" charset="0"/>
              </a:rPr>
              <a:t>Apples</a:t>
            </a:r>
            <a:r>
              <a:rPr lang="fr-FR" altLang="fr-FR" sz="1400" dirty="0">
                <a:solidFill>
                  <a:schemeClr val="bg1"/>
                </a:solidFill>
                <a:latin typeface="Arial" panose="020B0604020202020204" pitchFamily="34" charset="0"/>
              </a:rPr>
              <a:t>',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a:t>
            </a:r>
            <a:r>
              <a:rPr lang="fr-FR" altLang="fr-FR" sz="1400" dirty="0" err="1">
                <a:solidFill>
                  <a:schemeClr val="bg1"/>
                </a:solidFill>
                <a:latin typeface="Arial" panose="020B0604020202020204" pitchFamily="34" charset="0"/>
              </a:rPr>
              <a:t>Quantity</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Apples</a:t>
            </a:r>
            <a:r>
              <a:rPr lang="fr-FR" altLang="fr-FR" sz="1400" dirty="0">
                <a:solidFill>
                  <a:schemeClr val="bg1"/>
                </a:solidFill>
                <a:latin typeface="Arial" panose="020B0604020202020204" pitchFamily="34" charset="0"/>
              </a:rPr>
              <a:t>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a:t>
            </a:r>
            <a:r>
              <a:rPr lang="fr-FR" altLang="fr-FR" sz="1400" dirty="0" err="1">
                <a:solidFill>
                  <a:schemeClr val="bg1"/>
                </a:solidFill>
                <a:latin typeface="Arial" panose="020B0604020202020204" pitchFamily="34" charset="0"/>
              </a:rPr>
              <a:t>Left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Center','Right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Tree>
    <p:extLst>
      <p:ext uri="{BB962C8B-B14F-4D97-AF65-F5344CB8AC3E}">
        <p14:creationId xmlns:p14="http://schemas.microsoft.com/office/powerpoint/2010/main" val="31546919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a:t>
            </a:r>
            <a:r>
              <a:rPr lang="fr-FR" altLang="fr-FR" sz="6000" dirty="0" err="1">
                <a:solidFill>
                  <a:schemeClr val="accent5">
                    <a:lumMod val="75000"/>
                  </a:schemeClr>
                </a:solidFill>
              </a:rPr>
              <a:t>padding</a:t>
            </a:r>
            <a:r>
              <a:rPr lang="fr-FR" altLang="fr-FR" sz="6000" dirty="0">
                <a:solidFill>
                  <a:schemeClr val="accent5">
                    <a:lumMod val="75000"/>
                  </a:schemeClr>
                </a:solidFill>
              </a:rPr>
              <a:t>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Tree>
    <p:extLst>
      <p:ext uri="{BB962C8B-B14F-4D97-AF65-F5344CB8AC3E}">
        <p14:creationId xmlns:p14="http://schemas.microsoft.com/office/powerpoint/2010/main" val="61331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Résultat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BonjourPaul</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t>
            </a: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a:t>
            </a:r>
            <a:r>
              <a:rPr lang="fr-FR" dirty="0" err="1"/>
              <a:t>caster</a:t>
            </a:r>
            <a:r>
              <a:rPr lang="fr-FR" dirty="0"/>
              <a:t> l’entier en string</a:t>
            </a:r>
          </a:p>
        </p:txBody>
      </p:sp>
    </p:spTree>
    <p:extLst>
      <p:ext uri="{BB962C8B-B14F-4D97-AF65-F5344CB8AC3E}">
        <p14:creationId xmlns:p14="http://schemas.microsoft.com/office/powerpoint/2010/main" val="4281595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'l</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Tree>
    <p:extLst>
      <p:ext uri="{BB962C8B-B14F-4D97-AF65-F5344CB8AC3E}">
        <p14:creationId xmlns:p14="http://schemas.microsoft.com/office/powerpoint/2010/main" val="40384212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Tree>
    <p:extLst>
      <p:ext uri="{BB962C8B-B14F-4D97-AF65-F5344CB8AC3E}">
        <p14:creationId xmlns:p14="http://schemas.microsoft.com/office/powerpoint/2010/main" val="25185893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 = "salut"</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[2:len(</a:t>
            </a: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Tree>
    <p:extLst>
      <p:ext uri="{BB962C8B-B14F-4D97-AF65-F5344CB8AC3E}">
        <p14:creationId xmlns:p14="http://schemas.microsoft.com/office/powerpoint/2010/main" val="2870238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871720"/>
            <a:ext cx="1253013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str.upper(), str.lower(), str.capitalize(), str.title(), </a:t>
            </a:r>
          </a:p>
          <a:p>
            <a:pPr lvl="0" eaLnBrk="0" fontAlgn="base" hangingPunct="0">
              <a:spcBef>
                <a:spcPct val="0"/>
              </a:spcBef>
              <a:spcAft>
                <a:spcPct val="0"/>
              </a:spcAft>
            </a:pPr>
            <a:r>
              <a:rPr lang="fr-FR" altLang="fr-FR" sz="1200" dirty="0">
                <a:latin typeface="Arial" panose="020B0604020202020204" pitchFamily="34" charset="0"/>
              </a:rPr>
              <a:t>str.center(&lt;largeur&gt;, &lt;caractere_remplissage&gt;)</a:t>
            </a:r>
          </a:p>
          <a:p>
            <a:pPr lvl="0" eaLnBrk="0" fontAlgn="base" hangingPunct="0">
              <a:spcBef>
                <a:spcPct val="0"/>
              </a:spcBef>
              <a:spcAft>
                <a:spcPct val="0"/>
              </a:spcAft>
            </a:pPr>
            <a:r>
              <a:rPr lang="fr-FR" altLang="fr-FR" sz="1200" dirty="0">
                <a:latin typeface="Arial" panose="020B0604020202020204" pitchFamily="34" charset="0"/>
              </a:rPr>
              <a:t>str.strip()</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err="1">
                <a:latin typeface="Arial" panose="020B0604020202020204" pitchFamily="34" charset="0"/>
              </a:rPr>
              <a:t>str.find</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a:latin typeface="Arial" panose="020B0604020202020204" pitchFamily="34" charset="0"/>
              </a:rPr>
              <a:t>str.index(&lt;chaine&gt;, &lt;debut&gt;*, &lt;fin&gt;*)</a:t>
            </a:r>
          </a:p>
          <a:p>
            <a:pPr lvl="0" eaLnBrk="0" fontAlgn="base" hangingPunct="0">
              <a:spcBef>
                <a:spcPct val="0"/>
              </a:spcBef>
              <a:spcAft>
                <a:spcPct val="0"/>
              </a:spcAft>
            </a:pPr>
            <a:r>
              <a:rPr lang="fr-FR" altLang="fr-FR" sz="1200" dirty="0">
                <a:latin typeface="Arial" panose="020B0604020202020204" pitchFamily="34" charset="0"/>
              </a:rPr>
              <a:t>str.replace(&lt;ancienne&gt;,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str.isapha(), str.isdigit(), str.isdecimal(), str.isnumeric()</a:t>
            </a:r>
          </a:p>
          <a:p>
            <a:pPr lvl="0" eaLnBrk="0" fontAlgn="base" hangingPunct="0">
              <a:spcBef>
                <a:spcPct val="0"/>
              </a:spcBef>
              <a:spcAft>
                <a:spcPct val="0"/>
              </a:spcAft>
            </a:pPr>
            <a:r>
              <a:rPr lang="fr-FR" altLang="fr-FR" sz="1200" dirty="0">
                <a:latin typeface="Arial" panose="020B0604020202020204" pitchFamily="34" charset="0"/>
              </a:rPr>
              <a:t>str.isalphanum</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str.islower(), str.isupper()</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str.isidentifier(), str.iskeyword()</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Tree>
    <p:extLst>
      <p:ext uri="{BB962C8B-B14F-4D97-AF65-F5344CB8AC3E}">
        <p14:creationId xmlns:p14="http://schemas.microsoft.com/office/powerpoint/2010/main" val="18706351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a:t>
            </a:r>
            <a:r>
              <a:rPr lang="fr-FR" altLang="fr-FR" dirty="0" err="1">
                <a:latin typeface="Arial" panose="020B0604020202020204" pitchFamily="34" charset="0"/>
              </a:rPr>
              <a:t>objet.methode</a:t>
            </a:r>
            <a:r>
              <a:rPr lang="fr-FR" altLang="fr-FR" dirty="0">
                <a:latin typeface="Arial" panose="020B0604020202020204" pitchFamily="34" charset="0"/>
              </a:rPr>
              <a:t>(arguments).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a:t>
            </a:r>
            <a:r>
              <a:rPr lang="fr-FR" altLang="fr-FR" dirty="0" err="1">
                <a:latin typeface="Arial" panose="020B0604020202020204" pitchFamily="34" charset="0"/>
              </a:rPr>
              <a:t>position_dans_la_chaine</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p:txBody>
      </p:sp>
    </p:spTree>
    <p:extLst>
      <p:ext uri="{BB962C8B-B14F-4D97-AF65-F5344CB8AC3E}">
        <p14:creationId xmlns:p14="http://schemas.microsoft.com/office/powerpoint/2010/main" val="40292185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36726572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Tree>
    <p:extLst>
      <p:ext uri="{BB962C8B-B14F-4D97-AF65-F5344CB8AC3E}">
        <p14:creationId xmlns:p14="http://schemas.microsoft.com/office/powerpoint/2010/main" val="2444501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err="1">
                <a:solidFill>
                  <a:schemeClr val="bg1"/>
                </a:solidFill>
              </a:rPr>
              <a:t>t.count</a:t>
            </a:r>
            <a:r>
              <a:rPr lang="fr-FR" sz="1200" dirty="0">
                <a:solidFill>
                  <a:schemeClr val="bg1"/>
                </a:solidFill>
              </a:rPr>
              <a:t>(‘a’)</a:t>
            </a:r>
          </a:p>
          <a:p>
            <a:r>
              <a:rPr lang="fr-FR" sz="1200" dirty="0">
                <a:solidFill>
                  <a:schemeClr val="bg1"/>
                </a:solidFill>
              </a:rPr>
              <a:t>2</a:t>
            </a:r>
          </a:p>
          <a:p>
            <a:endParaRPr lang="fr-FR" sz="1200" dirty="0">
              <a:solidFill>
                <a:schemeClr val="bg1"/>
              </a:solidFill>
            </a:endParaRPr>
          </a:p>
          <a:p>
            <a:r>
              <a:rPr lang="fr-FR" sz="1200" dirty="0" err="1">
                <a:solidFill>
                  <a:schemeClr val="bg1"/>
                </a:solidFill>
              </a:rPr>
              <a:t>t.index</a:t>
            </a:r>
            <a:r>
              <a:rPr lang="fr-FR" sz="1200" dirty="0">
                <a:solidFill>
                  <a:schemeClr val="bg1"/>
                </a:solidFill>
              </a:rPr>
              <a:t>(‘a’)</a:t>
            </a:r>
          </a:p>
          <a:p>
            <a:r>
              <a:rPr lang="fr-FR" sz="1200" dirty="0">
                <a:solidFill>
                  <a:schemeClr val="bg1"/>
                </a:solidFill>
              </a:rPr>
              <a:t>0</a:t>
            </a:r>
          </a:p>
          <a:p>
            <a:endParaRPr lang="fr-FR" sz="1200" dirty="0">
              <a:solidFill>
                <a:schemeClr val="bg1"/>
              </a:solidFill>
            </a:endParaRPr>
          </a:p>
          <a:p>
            <a:r>
              <a:rPr lang="fr-FR" sz="1200" dirty="0" err="1">
                <a:solidFill>
                  <a:schemeClr val="bg1"/>
                </a:solidFill>
              </a:rPr>
              <a:t>t.index</a:t>
            </a:r>
            <a:r>
              <a:rPr lang="fr-FR" sz="1200" dirty="0">
                <a:solidFill>
                  <a:schemeClr val="bg1"/>
                </a:solidFill>
              </a:rPr>
              <a:t>(‘b’)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Tree>
    <p:extLst>
      <p:ext uri="{BB962C8B-B14F-4D97-AF65-F5344CB8AC3E}">
        <p14:creationId xmlns:p14="http://schemas.microsoft.com/office/powerpoint/2010/main" val="2512113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err="1">
                <a:solidFill>
                  <a:schemeClr val="accent5">
                    <a:lumMod val="75000"/>
                  </a:schemeClr>
                </a:solidFill>
              </a:rPr>
              <a:t>Quelques</a:t>
            </a:r>
            <a:r>
              <a:rPr lang="en-US" sz="6000" dirty="0">
                <a:solidFill>
                  <a:schemeClr val="accent5">
                    <a:lumMod val="75000"/>
                  </a:schemeClr>
                </a:solidFill>
              </a:rPr>
              <a:t> </a:t>
            </a:r>
            <a:r>
              <a:rPr lang="en-US" sz="6000" dirty="0" err="1">
                <a:solidFill>
                  <a:schemeClr val="accent5">
                    <a:lumMod val="75000"/>
                  </a:schemeClr>
                </a:solidFill>
              </a:rPr>
              <a:t>trucs</a:t>
            </a:r>
            <a:r>
              <a:rPr lang="en-US" sz="6000" dirty="0">
                <a:solidFill>
                  <a:schemeClr val="accent5">
                    <a:lumMod val="75000"/>
                  </a:schemeClr>
                </a:solidFill>
              </a:rPr>
              <a:t> et </a:t>
            </a:r>
            <a:r>
              <a:rPr lang="en-US" sz="6000" dirty="0" err="1">
                <a:solidFill>
                  <a:schemeClr val="accent5">
                    <a:lumMod val="75000"/>
                  </a:schemeClr>
                </a:solidFill>
              </a:rPr>
              <a:t>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err="1">
                <a:solidFill>
                  <a:schemeClr val="accent5">
                    <a:lumMod val="75000"/>
                  </a:schemeClr>
                </a:solidFill>
              </a:rPr>
              <a:t>Nametuples</a:t>
            </a:r>
            <a:r>
              <a:rPr lang="fr-FR" altLang="fr-FR" sz="6000" dirty="0">
                <a:solidFill>
                  <a:schemeClr val="accent5">
                    <a:lumMod val="75000"/>
                  </a:schemeClr>
                </a:solidFill>
              </a:rPr>
              <a:t> 4/4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a:t>
            </a:r>
            <a:r>
              <a:rPr lang="en-US" sz="1200" dirty="0" err="1">
                <a:solidFill>
                  <a:schemeClr val="bg1"/>
                </a:solidFill>
              </a:rPr>
              <a:t>namedtuple</a:t>
            </a:r>
            <a:endParaRPr lang="en-US" sz="1200" dirty="0">
              <a:solidFill>
                <a:schemeClr val="bg1"/>
              </a:solidFill>
            </a:endParaRPr>
          </a:p>
          <a:p>
            <a:r>
              <a:rPr lang="en-US" sz="1200" dirty="0">
                <a:solidFill>
                  <a:schemeClr val="bg1"/>
                </a:solidFill>
              </a:rPr>
              <a:t>Car = </a:t>
            </a:r>
            <a:r>
              <a:rPr lang="en-US" sz="1200" dirty="0" err="1">
                <a:solidFill>
                  <a:schemeClr val="bg1"/>
                </a:solidFill>
              </a:rPr>
              <a:t>namedtuple</a:t>
            </a:r>
            <a:r>
              <a:rPr lang="en-US" sz="1200" dirty="0">
                <a:solidFill>
                  <a:schemeClr val="bg1"/>
                </a:solidFill>
              </a:rPr>
              <a:t>('Car', 'color mileage’)</a:t>
            </a:r>
          </a:p>
          <a:p>
            <a:r>
              <a:rPr lang="en-US" sz="1200" dirty="0">
                <a:solidFill>
                  <a:schemeClr val="bg1"/>
                </a:solidFill>
              </a:rPr>
              <a:t># Our new "Car" class works as expected:</a:t>
            </a:r>
          </a:p>
          <a:p>
            <a:r>
              <a:rPr lang="en-US" sz="1200" dirty="0">
                <a:solidFill>
                  <a:schemeClr val="bg1"/>
                </a:solidFill>
              </a:rPr>
              <a:t>&gt;&gt;&gt; </a:t>
            </a:r>
            <a:r>
              <a:rPr lang="en-US" sz="1200" dirty="0" err="1">
                <a:solidFill>
                  <a:schemeClr val="bg1"/>
                </a:solidFill>
              </a:rPr>
              <a:t>my_car</a:t>
            </a:r>
            <a:r>
              <a:rPr lang="en-US" sz="1200" dirty="0">
                <a:solidFill>
                  <a:schemeClr val="bg1"/>
                </a:solidFill>
              </a:rPr>
              <a:t> = Car('red', 3812.4)</a:t>
            </a:r>
          </a:p>
          <a:p>
            <a:r>
              <a:rPr lang="en-US" sz="1200" dirty="0">
                <a:solidFill>
                  <a:schemeClr val="bg1"/>
                </a:solidFill>
              </a:rPr>
              <a:t>&gt;&gt;&gt; </a:t>
            </a:r>
            <a:r>
              <a:rPr lang="en-US" sz="1200" dirty="0" err="1">
                <a:solidFill>
                  <a:schemeClr val="bg1"/>
                </a:solidFill>
              </a:rPr>
              <a:t>my_car.color</a:t>
            </a:r>
            <a:endParaRPr lang="en-US" sz="1200" dirty="0">
              <a:solidFill>
                <a:schemeClr val="bg1"/>
              </a:solidFill>
            </a:endParaRPr>
          </a:p>
          <a:p>
            <a:r>
              <a:rPr lang="en-US" sz="1200" dirty="0">
                <a:solidFill>
                  <a:schemeClr val="bg1"/>
                </a:solidFill>
              </a:rPr>
              <a:t>'red'</a:t>
            </a:r>
          </a:p>
          <a:p>
            <a:r>
              <a:rPr lang="en-US" sz="1200" dirty="0">
                <a:solidFill>
                  <a:schemeClr val="bg1"/>
                </a:solidFill>
              </a:rPr>
              <a:t>&gt;&gt;&gt; </a:t>
            </a:r>
            <a:r>
              <a:rPr lang="en-US" sz="1200" dirty="0" err="1">
                <a:solidFill>
                  <a:schemeClr val="bg1"/>
                </a:solidFill>
              </a:rPr>
              <a:t>my_car.mileage</a:t>
            </a:r>
            <a:endParaRPr lang="en-US" sz="1200" dirty="0">
              <a:solidFill>
                <a:schemeClr val="bg1"/>
              </a:solidFill>
            </a:endParaRP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a:t>
            </a:r>
            <a:r>
              <a:rPr lang="en-US" sz="1200" dirty="0" err="1">
                <a:solidFill>
                  <a:schemeClr val="bg1"/>
                </a:solidFill>
              </a:rPr>
              <a:t>my_car</a:t>
            </a:r>
            <a:endParaRPr lang="en-US" sz="1200" dirty="0">
              <a:solidFill>
                <a:schemeClr val="bg1"/>
              </a:solidFill>
            </a:endParaRP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a:t>
            </a:r>
            <a:r>
              <a:rPr lang="en-US" sz="1200" dirty="0" err="1">
                <a:solidFill>
                  <a:schemeClr val="bg1"/>
                </a:solidFill>
              </a:rPr>
              <a:t>namedtuples</a:t>
            </a:r>
            <a:r>
              <a:rPr lang="en-US" sz="1200" dirty="0">
                <a:solidFill>
                  <a:schemeClr val="bg1"/>
                </a:solidFill>
              </a:rPr>
              <a:t> are immutable:</a:t>
            </a:r>
          </a:p>
          <a:p>
            <a:r>
              <a:rPr lang="en-US" sz="1200" dirty="0">
                <a:solidFill>
                  <a:schemeClr val="bg1"/>
                </a:solidFill>
              </a:rPr>
              <a:t>&gt;&gt;&gt; </a:t>
            </a:r>
            <a:r>
              <a:rPr lang="en-US" sz="1200" dirty="0" err="1">
                <a:solidFill>
                  <a:schemeClr val="bg1"/>
                </a:solidFill>
              </a:rPr>
              <a:t>my_car.color</a:t>
            </a:r>
            <a:r>
              <a:rPr lang="en-US" sz="1200" dirty="0">
                <a:solidFill>
                  <a:schemeClr val="bg1"/>
                </a:solidFill>
              </a:rPr>
              <a:t> = 'blue'</a:t>
            </a:r>
          </a:p>
          <a:p>
            <a:r>
              <a:rPr lang="en-US" sz="1200" dirty="0" err="1">
                <a:solidFill>
                  <a:schemeClr val="bg1"/>
                </a:solidFill>
              </a:rPr>
              <a:t>AttributeError</a:t>
            </a:r>
            <a:r>
              <a:rPr lang="en-US" sz="1200" dirty="0">
                <a:solidFill>
                  <a:schemeClr val="bg1"/>
                </a:solidFill>
              </a:rPr>
              <a:t>: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t>Using</a:t>
            </a:r>
            <a:r>
              <a:rPr lang="fr-FR" altLang="fr-FR" sz="1400" dirty="0"/>
              <a:t> </a:t>
            </a:r>
            <a:r>
              <a:rPr lang="fr-FR" altLang="fr-FR" sz="1400" dirty="0" err="1"/>
              <a:t>nametuple</a:t>
            </a:r>
            <a:r>
              <a:rPr lang="fr-FR" altLang="fr-FR" sz="1400" dirty="0"/>
              <a:t> is way </a:t>
            </a:r>
            <a:r>
              <a:rPr lang="fr-FR" altLang="fr-FR" sz="1400" dirty="0" err="1"/>
              <a:t>shorther</a:t>
            </a:r>
            <a:r>
              <a:rPr lang="fr-FR" altLang="fr-FR" sz="1400" dirty="0"/>
              <a:t> than </a:t>
            </a:r>
            <a:r>
              <a:rPr lang="fr-FR" altLang="fr-FR" sz="1400" dirty="0" err="1"/>
              <a:t>defining</a:t>
            </a:r>
            <a:r>
              <a:rPr lang="fr-FR" altLang="fr-FR" sz="1400" dirty="0"/>
              <a:t> a class </a:t>
            </a:r>
            <a:r>
              <a:rPr lang="fr-FR" altLang="fr-FR" sz="1400" dirty="0" err="1"/>
              <a:t>manually</a:t>
            </a:r>
            <a:r>
              <a:rPr lang="fr-FR" altLang="fr-FR" sz="1400" dirty="0"/>
              <a:t>:</a:t>
            </a:r>
          </a:p>
        </p:txBody>
      </p:sp>
    </p:spTree>
    <p:extLst>
      <p:ext uri="{BB962C8B-B14F-4D97-AF65-F5344CB8AC3E}">
        <p14:creationId xmlns:p14="http://schemas.microsoft.com/office/powerpoint/2010/main" val="20620264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Tree>
    <p:extLst>
      <p:ext uri="{BB962C8B-B14F-4D97-AF65-F5344CB8AC3E}">
        <p14:creationId xmlns:p14="http://schemas.microsoft.com/office/powerpoint/2010/main" val="32518920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Liste[]</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40042744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1/21</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2/21</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a:t>
            </a:r>
            <a:r>
              <a:rPr lang="fr-FR" dirty="0" err="1">
                <a:solidFill>
                  <a:schemeClr val="bg1"/>
                </a:solidFill>
              </a:rPr>
              <a:t>ma_liste</a:t>
            </a:r>
            <a:r>
              <a:rPr lang="fr-FR" dirty="0">
                <a:solidFill>
                  <a:schemeClr val="bg1"/>
                </a:solidFill>
              </a:rPr>
              <a:t>)</a:t>
            </a:r>
          </a:p>
          <a:p>
            <a:r>
              <a:rPr lang="fr-FR" dirty="0">
                <a:solidFill>
                  <a:schemeClr val="bg1"/>
                </a:solidFill>
              </a:rPr>
              <a:t>&lt;class '</a:t>
            </a:r>
            <a:r>
              <a:rPr lang="fr-FR" dirty="0" err="1">
                <a:solidFill>
                  <a:schemeClr val="bg1"/>
                </a:solidFill>
              </a:rPr>
              <a:t>list</a:t>
            </a:r>
            <a:r>
              <a:rPr lang="fr-FR" dirty="0">
                <a:solidFill>
                  <a:schemeClr val="bg1"/>
                </a:solidFill>
              </a:rPr>
              <a:t>'&gt;</a:t>
            </a:r>
          </a:p>
          <a:p>
            <a:r>
              <a:rPr lang="fr-FR" dirty="0" err="1">
                <a:solidFill>
                  <a:schemeClr val="bg1"/>
                </a:solidFill>
              </a:rPr>
              <a:t>ma_liste</a:t>
            </a:r>
            <a:endParaRPr lang="fr-FR" dirty="0">
              <a:solidFill>
                <a:schemeClr val="bg1"/>
              </a:solidFill>
            </a:endParaRP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err="1">
                <a:solidFill>
                  <a:schemeClr val="bg1"/>
                </a:solidFill>
              </a:rPr>
              <a:t>ma_liste</a:t>
            </a:r>
            <a:r>
              <a:rPr lang="fr-FR" dirty="0">
                <a:solidFill>
                  <a:schemeClr val="bg1"/>
                </a:solidFill>
              </a:rPr>
              <a:t>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err="1">
                <a:solidFill>
                  <a:schemeClr val="bg1"/>
                </a:solidFill>
              </a:rPr>
              <a:t>ma_liste</a:t>
            </a:r>
            <a:r>
              <a:rPr lang="fr-FR" dirty="0">
                <a:solidFill>
                  <a:schemeClr val="bg1"/>
                </a:solidFill>
              </a:rPr>
              <a:t> = [1, 2, 3, 4, 5] # Une liste avec cinq objets</a:t>
            </a:r>
          </a:p>
          <a:p>
            <a:r>
              <a:rPr lang="fr-FR" dirty="0">
                <a:solidFill>
                  <a:schemeClr val="bg1"/>
                </a:solidFill>
              </a:rPr>
              <a:t>print(</a:t>
            </a:r>
            <a:r>
              <a:rPr lang="fr-FR" dirty="0" err="1">
                <a:solidFill>
                  <a:schemeClr val="bg1"/>
                </a:solidFill>
              </a:rPr>
              <a:t>ma_liste</a:t>
            </a:r>
            <a:r>
              <a:rPr lang="fr-FR" dirty="0">
                <a:solidFill>
                  <a:schemeClr val="bg1"/>
                </a:solidFill>
              </a:rPr>
              <a:t>)</a:t>
            </a:r>
          </a:p>
          <a:p>
            <a:r>
              <a:rPr lang="fr-FR" dirty="0">
                <a:solidFill>
                  <a:schemeClr val="bg1"/>
                </a:solidFill>
              </a:rPr>
              <a:t>[1, 2, 3, 4, 5]</a:t>
            </a:r>
          </a:p>
        </p:txBody>
      </p:sp>
    </p:spTree>
    <p:extLst>
      <p:ext uri="{BB962C8B-B14F-4D97-AF65-F5344CB8AC3E}">
        <p14:creationId xmlns:p14="http://schemas.microsoft.com/office/powerpoint/2010/main" val="5054633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Tree>
    <p:extLst>
      <p:ext uri="{BB962C8B-B14F-4D97-AF65-F5344CB8AC3E}">
        <p14:creationId xmlns:p14="http://schemas.microsoft.com/office/powerpoint/2010/main" val="8148987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des objets dans une liste[] 4/21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7627" y="1927016"/>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a:t>
            </a:r>
            <a:r>
              <a:rPr lang="fr-FR" dirty="0" err="1">
                <a:solidFill>
                  <a:schemeClr val="bg1"/>
                </a:solidFill>
              </a:rPr>
              <a:t>ma_liste.append</a:t>
            </a:r>
            <a:r>
              <a:rPr lang="fr-FR" dirty="0">
                <a:solidFill>
                  <a:schemeClr val="bg1"/>
                </a:solidFill>
              </a:rPr>
              <a:t>(56)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1557684"/>
            <a:ext cx="12144373" cy="369332"/>
          </a:xfrm>
          <a:prstGeom prst="rect">
            <a:avLst/>
          </a:prstGeom>
          <a:noFill/>
        </p:spPr>
        <p:txBody>
          <a:bodyPr wrap="square" rtlCol="0">
            <a:spAutoFit/>
          </a:bodyPr>
          <a:lstStyle/>
          <a:p>
            <a:r>
              <a:rPr lang="fr-FR" dirty="0"/>
              <a:t>On utilise la méthode append pour ajouter un élément à la fin d'une liste.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119069" y="3404344"/>
            <a:ext cx="12144373" cy="369332"/>
          </a:xfrm>
          <a:prstGeom prst="rect">
            <a:avLst/>
          </a:prstGeom>
          <a:noFill/>
        </p:spPr>
        <p:txBody>
          <a:bodyPr wrap="square" rtlCol="0">
            <a:spAutoFit/>
          </a:bodyPr>
          <a:lstStyle/>
          <a:p>
            <a:r>
              <a:rPr lang="fr-FR" dirty="0"/>
              <a:t>La méthode </a:t>
            </a:r>
            <a:r>
              <a:rPr lang="fr-FR" b="1" dirty="0"/>
              <a:t>append</a:t>
            </a:r>
            <a:r>
              <a:rPr lang="fr-FR" dirty="0"/>
              <a:t>, comme beaucoup de méthodes de listes, travaille directement sur l'objet et ne renvoie donc rien !</a:t>
            </a:r>
          </a:p>
        </p:txBody>
      </p:sp>
    </p:spTree>
    <p:extLst>
      <p:ext uri="{BB962C8B-B14F-4D97-AF65-F5344CB8AC3E}">
        <p14:creationId xmlns:p14="http://schemas.microsoft.com/office/powerpoint/2010/main" val="1225639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a:t>
            </a:r>
            <a:r>
              <a:rPr lang="fr-FR" dirty="0" err="1">
                <a:solidFill>
                  <a:schemeClr val="bg1"/>
                </a:solidFill>
              </a:rPr>
              <a:t>ma_liste.append</a:t>
            </a:r>
            <a:r>
              <a:rPr lang="fr-FR" dirty="0">
                <a:solidFill>
                  <a:schemeClr val="bg1"/>
                </a:solidFill>
              </a:rPr>
              <a:t>(56)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a:t>
            </a:r>
            <a:r>
              <a:rPr lang="fr-FR" dirty="0" err="1">
                <a:solidFill>
                  <a:schemeClr val="bg1"/>
                </a:solidFill>
              </a:rPr>
              <a:t>ma_liste.insert</a:t>
            </a:r>
            <a:r>
              <a:rPr lang="fr-FR" dirty="0">
                <a:solidFill>
                  <a:schemeClr val="bg1"/>
                </a:solidFill>
              </a:rPr>
              <a: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Tree>
    <p:extLst>
      <p:ext uri="{BB962C8B-B14F-4D97-AF65-F5344CB8AC3E}">
        <p14:creationId xmlns:p14="http://schemas.microsoft.com/office/powerpoint/2010/main" val="40431282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a:t>
            </a:r>
            <a:r>
              <a:rPr lang="fr-FR" dirty="0" err="1">
                <a:solidFill>
                  <a:schemeClr val="bg1"/>
                </a:solidFill>
              </a:rPr>
              <a:t>extend</a:t>
            </a:r>
            <a:endParaRPr lang="fr-FR" dirty="0">
              <a:solidFill>
                <a:schemeClr val="bg1"/>
              </a:solidFill>
            </a:endParaRP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a:t>
            </a:r>
            <a:r>
              <a:rPr lang="fr-FR" dirty="0" err="1"/>
              <a:t>opérateur+qui</a:t>
            </a:r>
            <a:r>
              <a:rPr lang="fr-FR" dirty="0"/>
              <a:t> concatène deux listes entre elles et renvoie le résultat. On peut utiliser+=assez logiquement pour étendre une liste. Cette façon de faire revient au même qu'utiliser la </a:t>
            </a:r>
            <a:r>
              <a:rPr lang="fr-FR" dirty="0" err="1"/>
              <a:t>méthodeextend</a:t>
            </a:r>
            <a:endParaRPr lang="fr-FR" dirty="0"/>
          </a:p>
        </p:txBody>
      </p:sp>
    </p:spTree>
    <p:extLst>
      <p:ext uri="{BB962C8B-B14F-4D97-AF65-F5344CB8AC3E}">
        <p14:creationId xmlns:p14="http://schemas.microsoft.com/office/powerpoint/2010/main" val="26150999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a:t>
            </a:r>
            <a:r>
              <a:rPr lang="fr-FR" altLang="fr-FR" sz="6000" dirty="0" err="1">
                <a:solidFill>
                  <a:schemeClr val="accent5">
                    <a:lumMod val="75000"/>
                  </a:schemeClr>
                </a:solidFill>
              </a:rPr>
              <a:t>elements</a:t>
            </a:r>
            <a:r>
              <a:rPr lang="fr-FR" altLang="fr-FR" sz="6000" dirty="0">
                <a:solidFill>
                  <a:schemeClr val="accent5">
                    <a:lumMod val="75000"/>
                  </a:schemeClr>
                </a:solidFill>
              </a:rPr>
              <a:t> d’une listes[] 7/21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32585"/>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ma_liste[2] # On supprime le troisième élément de la liste</a:t>
            </a:r>
          </a:p>
          <a:p>
            <a:r>
              <a:rPr lang="fr-FR" sz="1100" dirty="0">
                <a:solidFill>
                  <a:schemeClr val="bg1"/>
                </a:solidFill>
              </a:rPr>
              <a:t>ma_liste</a:t>
            </a:r>
          </a:p>
          <a:p>
            <a:r>
              <a:rPr lang="fr-FR" sz="1100" dirty="0">
                <a:solidFill>
                  <a:schemeClr val="bg1"/>
                </a:solidFill>
              </a:rPr>
              <a:t>[-2, 1,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873945"/>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a:t>
            </a:r>
            <a:r>
              <a:rPr lang="fr-FR" sz="1200" dirty="0" err="1"/>
              <a:t>remove</a:t>
            </a:r>
            <a:r>
              <a:rPr lang="fr-FR" sz="1200" dirty="0"/>
              <a:t>.</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505289"/>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4" y="5063530"/>
            <a:ext cx="6096000" cy="769441"/>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4" y="5835487"/>
            <a:ext cx="12144373" cy="276999"/>
          </a:xfrm>
          <a:prstGeom prst="rect">
            <a:avLst/>
          </a:prstGeom>
          <a:noFill/>
        </p:spPr>
        <p:txBody>
          <a:bodyPr wrap="square" rtlCol="0">
            <a:spAutoFit/>
          </a:bodyPr>
          <a:lstStyle/>
          <a:p>
            <a:r>
              <a:rPr lang="fr-FR" sz="1200" dirty="0"/>
              <a:t>Notons que la méthode pop retourne la valeur de l’</a:t>
            </a:r>
            <a:r>
              <a:rPr lang="fr-FR" sz="1200" dirty="0" err="1"/>
              <a:t>element</a:t>
            </a:r>
            <a:r>
              <a:rPr lang="fr-FR" sz="1200" dirty="0"/>
              <a:t> supprime</a:t>
            </a:r>
          </a:p>
        </p:txBody>
      </p:sp>
    </p:spTree>
    <p:extLst>
      <p:ext uri="{BB962C8B-B14F-4D97-AF65-F5344CB8AC3E}">
        <p14:creationId xmlns:p14="http://schemas.microsoft.com/office/powerpoint/2010/main" val="103618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a:t>
            </a:r>
            <a:r>
              <a:rPr lang="en-US" sz="6600" dirty="0" err="1">
                <a:solidFill>
                  <a:schemeClr val="accent5">
                    <a:lumMod val="75000"/>
                  </a:schemeClr>
                </a:solidFill>
              </a:rPr>
              <a:t>d’une</a:t>
            </a:r>
            <a:r>
              <a:rPr lang="en-US" sz="6600" dirty="0">
                <a:solidFill>
                  <a:schemeClr val="accent5">
                    <a:lumMod val="75000"/>
                  </a:schemeClr>
                </a:solidFill>
              </a:rPr>
              <a:t>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Tree>
    <p:extLst>
      <p:ext uri="{BB962C8B-B14F-4D97-AF65-F5344CB8AC3E}">
        <p14:creationId xmlns:p14="http://schemas.microsoft.com/office/powerpoint/2010/main" val="23728254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1077218"/>
          </a:xfrm>
          <a:prstGeom prst="rect">
            <a:avLst/>
          </a:prstGeom>
          <a:solidFill>
            <a:schemeClr val="tx1"/>
          </a:solidFill>
        </p:spPr>
        <p:txBody>
          <a:bodyPr>
            <a:spAutoFit/>
          </a:bodyPr>
          <a:lstStyle/>
          <a:p>
            <a:r>
              <a:rPr lang="fr-FR" sz="1600" dirty="0">
                <a:solidFill>
                  <a:schemeClr val="bg1"/>
                </a:solidFill>
              </a:rPr>
              <a:t>&gt;&gt; </a:t>
            </a:r>
            <a:r>
              <a:rPr lang="fr-FR" sz="1600" dirty="0" err="1">
                <a:solidFill>
                  <a:schemeClr val="bg1"/>
                </a:solidFill>
              </a:rPr>
              <a:t>Characters</a:t>
            </a:r>
            <a:r>
              <a:rPr lang="fr-FR" sz="1600" dirty="0">
                <a:solidFill>
                  <a:schemeClr val="bg1"/>
                </a:solidFill>
              </a:rPr>
              <a:t> = [‘’</a:t>
            </a:r>
            <a:r>
              <a:rPr lang="fr-FR" sz="1600" dirty="0" err="1">
                <a:solidFill>
                  <a:schemeClr val="bg1"/>
                </a:solidFill>
              </a:rPr>
              <a:t>alivin</a:t>
            </a:r>
            <a:r>
              <a:rPr lang="fr-FR" sz="1600" dirty="0">
                <a:solidFill>
                  <a:schemeClr val="bg1"/>
                </a:solidFill>
              </a:rPr>
              <a:t> et les </a:t>
            </a:r>
            <a:r>
              <a:rPr lang="fr-FR" sz="1600" dirty="0" err="1">
                <a:solidFill>
                  <a:schemeClr val="bg1"/>
                </a:solidFill>
              </a:rPr>
              <a:t>chipmunks</a:t>
            </a:r>
            <a:r>
              <a:rPr lang="fr-FR" sz="1600" dirty="0">
                <a:solidFill>
                  <a:schemeClr val="bg1"/>
                </a:solidFill>
              </a:rPr>
              <a:t>’’, ‘’Babar’’, ‘’</a:t>
            </a:r>
            <a:r>
              <a:rPr lang="fr-FR" sz="1600" dirty="0" err="1">
                <a:solidFill>
                  <a:schemeClr val="bg1"/>
                </a:solidFill>
              </a:rPr>
              <a:t>betty</a:t>
            </a:r>
            <a:r>
              <a:rPr lang="fr-FR" sz="1600" dirty="0">
                <a:solidFill>
                  <a:schemeClr val="bg1"/>
                </a:solidFill>
              </a:rPr>
              <a:t> </a:t>
            </a:r>
            <a:r>
              <a:rPr lang="fr-FR" sz="1600" dirty="0" err="1">
                <a:solidFill>
                  <a:schemeClr val="bg1"/>
                </a:solidFill>
              </a:rPr>
              <a:t>boop</a:t>
            </a:r>
            <a:r>
              <a:rPr lang="fr-FR" sz="1600" dirty="0">
                <a:solidFill>
                  <a:schemeClr val="bg1"/>
                </a:solidFill>
              </a:rPr>
              <a:t>’’, ‘’</a:t>
            </a:r>
            <a:r>
              <a:rPr lang="fr-FR" sz="1600" dirty="0" err="1">
                <a:solidFill>
                  <a:schemeClr val="bg1"/>
                </a:solidFill>
              </a:rPr>
              <a:t>calimero</a:t>
            </a:r>
            <a:r>
              <a:rPr lang="fr-FR" sz="1600" dirty="0">
                <a:solidFill>
                  <a:schemeClr val="bg1"/>
                </a:solidFill>
              </a:rPr>
              <a:t>’’, ‘’</a:t>
            </a:r>
            <a:r>
              <a:rPr lang="fr-FR" sz="1600" dirty="0" err="1">
                <a:solidFill>
                  <a:schemeClr val="bg1"/>
                </a:solidFill>
              </a:rPr>
              <a:t>casper</a:t>
            </a:r>
            <a:r>
              <a:rPr lang="fr-FR" sz="1600" dirty="0">
                <a:solidFill>
                  <a:schemeClr val="bg1"/>
                </a:solidFill>
              </a:rPr>
              <a:t>’’, ‘’le chat pote’’, ‘’</a:t>
            </a:r>
            <a:r>
              <a:rPr lang="fr-FR" sz="1600" dirty="0" err="1">
                <a:solidFill>
                  <a:schemeClr val="bg1"/>
                </a:solidFill>
              </a:rPr>
              <a:t>kirikou</a:t>
            </a:r>
            <a:r>
              <a:rPr lang="fr-FR" sz="1600" dirty="0">
                <a:solidFill>
                  <a:schemeClr val="bg1"/>
                </a:solidFill>
              </a:rPr>
              <a:t>’’]</a:t>
            </a:r>
          </a:p>
          <a:p>
            <a:r>
              <a:rPr lang="fr-FR" sz="1600" dirty="0">
                <a:solidFill>
                  <a:schemeClr val="bg1"/>
                </a:solidFill>
              </a:rPr>
              <a:t>&gt;&gt; </a:t>
            </a:r>
            <a:r>
              <a:rPr lang="fr-FR" sz="1600" dirty="0" err="1">
                <a:solidFill>
                  <a:schemeClr val="bg1"/>
                </a:solidFill>
              </a:rPr>
              <a:t>characters.index</a:t>
            </a:r>
            <a:r>
              <a:rPr lang="fr-FR" sz="1600" dirty="0">
                <a:solidFill>
                  <a:schemeClr val="bg1"/>
                </a:solidFill>
              </a:rPr>
              <a:t>(‘’Babar’’)</a:t>
            </a: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692638"/>
            <a:ext cx="12144373" cy="369332"/>
          </a:xfrm>
          <a:prstGeom prst="rect">
            <a:avLst/>
          </a:prstGeom>
          <a:noFill/>
        </p:spPr>
        <p:txBody>
          <a:bodyPr wrap="square" rtlCol="0">
            <a:spAutoFit/>
          </a:bodyPr>
          <a:lstStyle/>
          <a:p>
            <a:r>
              <a:rPr lang="fr-FR" dirty="0"/>
              <a:t>la méthode index().</a:t>
            </a:r>
          </a:p>
        </p:txBody>
      </p:sp>
    </p:spTree>
    <p:extLst>
      <p:ext uri="{BB962C8B-B14F-4D97-AF65-F5344CB8AC3E}">
        <p14:creationId xmlns:p14="http://schemas.microsoft.com/office/powerpoint/2010/main" val="67709670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9/21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206409"/>
            <a:ext cx="6096000" cy="5078313"/>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a:t>
            </a:r>
            <a:r>
              <a:rPr lang="fr-FR" sz="1200" dirty="0" err="1">
                <a:solidFill>
                  <a:schemeClr val="bg1"/>
                </a:solidFill>
              </a:rPr>
              <a:t>elt</a:t>
            </a:r>
            <a:r>
              <a:rPr lang="fr-FR" sz="1200" dirty="0">
                <a:solidFill>
                  <a:schemeClr val="bg1"/>
                </a:solidFill>
              </a:rPr>
              <a:t> in ma_liste: # </a:t>
            </a:r>
            <a:r>
              <a:rPr lang="fr-FR" sz="1200" dirty="0" err="1">
                <a:solidFill>
                  <a:schemeClr val="bg1"/>
                </a:solidFill>
              </a:rPr>
              <a:t>elt</a:t>
            </a:r>
            <a:r>
              <a:rPr lang="fr-FR" sz="1200" dirty="0">
                <a:solidFill>
                  <a:schemeClr val="bg1"/>
                </a:solidFill>
              </a:rPr>
              <a:t> va prendre les valeurs successives des éléments de ma_liste</a:t>
            </a:r>
          </a:p>
          <a:p>
            <a:r>
              <a:rPr lang="fr-FR" sz="1200" dirty="0">
                <a:solidFill>
                  <a:schemeClr val="bg1"/>
                </a:solidFill>
              </a:rPr>
              <a:t>...     print(</a:t>
            </a:r>
            <a:r>
              <a:rPr lang="fr-FR" sz="1200" dirty="0" err="1">
                <a:solidFill>
                  <a:schemeClr val="bg1"/>
                </a:solidFill>
              </a:rPr>
              <a:t>elt</a:t>
            </a:r>
            <a:r>
              <a:rPr lang="fr-FR" sz="1200" dirty="0">
                <a:solidFill>
                  <a:schemeClr val="bg1"/>
                </a:solidFill>
              </a:rPr>
              <a: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647955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a:solidFill>
                  <a:schemeClr val="accent5">
                    <a:lumMod val="75000"/>
                  </a:schemeClr>
                </a:solidFill>
              </a:rPr>
              <a:t>Python list slice </a:t>
            </a:r>
            <a:r>
              <a:rPr lang="fr-FR" altLang="fr-FR" sz="6000" dirty="0" err="1">
                <a:solidFill>
                  <a:schemeClr val="accent5">
                    <a:lumMod val="75000"/>
                  </a:schemeClr>
                </a:solidFill>
              </a:rPr>
              <a:t>syntax</a:t>
            </a:r>
            <a:r>
              <a:rPr lang="fr-FR" altLang="fr-FR" sz="6000" dirty="0">
                <a:solidFill>
                  <a:schemeClr val="accent5">
                    <a:lumMod val="75000"/>
                  </a:schemeClr>
                </a:solidFill>
              </a:rPr>
              <a:t> fun 10/21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47096" y="1771539"/>
            <a:ext cx="6096000" cy="5078313"/>
          </a:xfrm>
          <a:prstGeom prst="rect">
            <a:avLst/>
          </a:prstGeom>
          <a:solidFill>
            <a:schemeClr val="tx1"/>
          </a:solidFill>
        </p:spPr>
        <p:txBody>
          <a:bodyPr>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en-US" sz="1200" dirty="0">
              <a:solidFill>
                <a:schemeClr val="bg1"/>
              </a:solidFill>
            </a:endParaRPr>
          </a:p>
          <a:p>
            <a:r>
              <a:rPr lang="en-US" sz="1200" dirty="0">
                <a:solidFill>
                  <a:schemeClr val="bg1"/>
                </a:solidFill>
              </a:rPr>
              <a:t># You can clear all elements from a list:</a:t>
            </a:r>
          </a:p>
          <a:p>
            <a:r>
              <a:rPr lang="en-US" sz="1200" dirty="0">
                <a:solidFill>
                  <a:schemeClr val="bg1"/>
                </a:solidFill>
              </a:rPr>
              <a:t>&gt;&gt;&gt; </a:t>
            </a:r>
            <a:r>
              <a:rPr lang="en-US" sz="1200" dirty="0" err="1">
                <a:solidFill>
                  <a:schemeClr val="bg1"/>
                </a:solidFill>
              </a:rPr>
              <a:t>lst</a:t>
            </a:r>
            <a:r>
              <a:rPr lang="en-US" sz="1200" dirty="0">
                <a:solidFill>
                  <a:schemeClr val="bg1"/>
                </a:solidFill>
              </a:rPr>
              <a:t> = [1, 2, 3, 4, 5]</a:t>
            </a:r>
          </a:p>
          <a:p>
            <a:r>
              <a:rPr lang="en-US" sz="1200" dirty="0">
                <a:solidFill>
                  <a:schemeClr val="bg1"/>
                </a:solidFill>
              </a:rPr>
              <a:t>&gt;&gt;&gt; del </a:t>
            </a:r>
            <a:r>
              <a:rPr lang="en-US" sz="1200" dirty="0" err="1">
                <a:solidFill>
                  <a:schemeClr val="bg1"/>
                </a:solidFill>
              </a:rPr>
              <a:t>lst</a:t>
            </a:r>
            <a:r>
              <a:rPr lang="en-US" sz="1200" dirty="0">
                <a:solidFill>
                  <a:schemeClr val="bg1"/>
                </a:solidFill>
              </a:rPr>
              <a:t>[:]</a:t>
            </a:r>
          </a:p>
          <a:p>
            <a:r>
              <a:rPr lang="en-US" sz="1200" dirty="0">
                <a:solidFill>
                  <a:schemeClr val="bg1"/>
                </a:solidFill>
              </a:rPr>
              <a:t>&gt;&gt;&gt; </a:t>
            </a:r>
            <a:r>
              <a:rPr lang="en-US" sz="1200" dirty="0" err="1">
                <a:solidFill>
                  <a:schemeClr val="bg1"/>
                </a:solidFill>
              </a:rPr>
              <a:t>lst</a:t>
            </a:r>
            <a:endParaRPr lang="en-US" sz="1200" dirty="0">
              <a:solidFill>
                <a:schemeClr val="bg1"/>
              </a:solidFill>
            </a:endParaRP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a:t>
            </a:r>
            <a:r>
              <a:rPr lang="en-US" sz="1200" dirty="0" err="1">
                <a:solidFill>
                  <a:schemeClr val="bg1"/>
                </a:solidFill>
              </a:rPr>
              <a:t>lst</a:t>
            </a:r>
            <a:endParaRPr lang="en-US" sz="1200" dirty="0">
              <a:solidFill>
                <a:schemeClr val="bg1"/>
              </a:solidFill>
            </a:endParaRPr>
          </a:p>
          <a:p>
            <a:r>
              <a:rPr lang="en-US" sz="1200" dirty="0">
                <a:solidFill>
                  <a:schemeClr val="bg1"/>
                </a:solidFill>
              </a:rPr>
              <a:t>&gt;&gt;&gt; </a:t>
            </a:r>
            <a:r>
              <a:rPr lang="en-US" sz="1200" dirty="0" err="1">
                <a:solidFill>
                  <a:schemeClr val="bg1"/>
                </a:solidFill>
              </a:rPr>
              <a:t>lst</a:t>
            </a:r>
            <a:r>
              <a:rPr lang="en-US" sz="1200" dirty="0">
                <a:solidFill>
                  <a:schemeClr val="bg1"/>
                </a:solidFill>
              </a:rPr>
              <a:t>[:] = [7, 8, 9]</a:t>
            </a:r>
          </a:p>
          <a:p>
            <a:r>
              <a:rPr lang="en-US" sz="1200" dirty="0">
                <a:solidFill>
                  <a:schemeClr val="bg1"/>
                </a:solidFill>
              </a:rPr>
              <a:t>&gt;&gt;&gt; </a:t>
            </a:r>
            <a:r>
              <a:rPr lang="en-US" sz="1200" dirty="0" err="1">
                <a:solidFill>
                  <a:schemeClr val="bg1"/>
                </a:solidFill>
              </a:rPr>
              <a:t>lst</a:t>
            </a:r>
            <a:endParaRPr lang="en-US" sz="1200" dirty="0">
              <a:solidFill>
                <a:schemeClr val="bg1"/>
              </a:solidFill>
            </a:endParaRP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a:t>
            </a:r>
            <a:r>
              <a:rPr lang="en-US" sz="1200" dirty="0" err="1">
                <a:solidFill>
                  <a:schemeClr val="bg1"/>
                </a:solidFill>
              </a:rPr>
              <a:t>lst</a:t>
            </a:r>
            <a:endParaRPr lang="en-US" sz="1200" dirty="0">
              <a:solidFill>
                <a:schemeClr val="bg1"/>
              </a:solidFill>
            </a:endParaRP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a:t>
            </a:r>
            <a:r>
              <a:rPr lang="en-US" sz="1200" dirty="0" err="1">
                <a:solidFill>
                  <a:schemeClr val="bg1"/>
                </a:solidFill>
              </a:rPr>
              <a:t>lst</a:t>
            </a:r>
            <a:r>
              <a:rPr lang="en-US" sz="1200" dirty="0">
                <a:solidFill>
                  <a:schemeClr val="bg1"/>
                </a:solidFill>
              </a:rPr>
              <a: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a:t>
            </a:r>
            <a:r>
              <a:rPr lang="en-US" sz="1200" dirty="0" err="1">
                <a:solidFill>
                  <a:schemeClr val="bg1"/>
                </a:solidFill>
              </a:rPr>
              <a:t>lst</a:t>
            </a:r>
            <a:endParaRPr lang="en-US" sz="1200" dirty="0">
              <a:solidFill>
                <a:schemeClr val="bg1"/>
              </a:solidFill>
            </a:endParaRP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445423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11/21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err="1">
                <a:solidFill>
                  <a:schemeClr val="bg1"/>
                </a:solidFill>
              </a:rPr>
              <a:t>ma_chaine</a:t>
            </a:r>
            <a:r>
              <a:rPr lang="fr-FR" altLang="fr-FR" sz="1400" b="1" dirty="0">
                <a:solidFill>
                  <a:schemeClr val="bg1"/>
                </a:solidFill>
              </a:rPr>
              <a:t> = "Bonjour à tous"</a:t>
            </a:r>
          </a:p>
          <a:p>
            <a:pPr lvl="0" eaLnBrk="0" fontAlgn="base" hangingPunct="0">
              <a:spcBef>
                <a:spcPct val="0"/>
              </a:spcBef>
              <a:spcAft>
                <a:spcPct val="0"/>
              </a:spcAft>
            </a:pPr>
            <a:r>
              <a:rPr lang="fr-FR" altLang="fr-FR" sz="1400" b="1" dirty="0" err="1">
                <a:solidFill>
                  <a:schemeClr val="bg1"/>
                </a:solidFill>
              </a:rPr>
              <a:t>ma_chaine.split</a:t>
            </a: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a:t>
            </a:r>
            <a:r>
              <a:rPr lang="fr-FR" sz="1400" dirty="0" err="1"/>
              <a:t>ma_chaine.split</a:t>
            </a:r>
            <a:r>
              <a:rPr lang="fr-FR" sz="1400" dirty="0"/>
              <a:t>(), cela revient ici au même.</a:t>
            </a:r>
          </a:p>
        </p:txBody>
      </p:sp>
    </p:spTree>
    <p:extLst>
      <p:ext uri="{BB962C8B-B14F-4D97-AF65-F5344CB8AC3E}">
        <p14:creationId xmlns:p14="http://schemas.microsoft.com/office/powerpoint/2010/main" val="6760096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12/21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13/21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t>
            </a:r>
            <a:r>
              <a:rPr lang="fr-FR" altLang="fr-FR" sz="1400" b="1" dirty="0" err="1">
                <a:solidFill>
                  <a:schemeClr val="bg1"/>
                </a:solidFill>
              </a:rPr>
              <a:t>afficher_flottant</a:t>
            </a:r>
            <a:r>
              <a:rPr lang="fr-FR" altLang="fr-FR" sz="1400" b="1" dirty="0">
                <a:solidFill>
                  <a:schemeClr val="bg1"/>
                </a:solidFill>
              </a:rPr>
              <a: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a:t>
            </a:r>
            <a:r>
              <a:rPr lang="fr-FR" altLang="fr-FR" sz="1400" b="1" dirty="0" err="1">
                <a:solidFill>
                  <a:schemeClr val="bg1"/>
                </a:solidFill>
              </a:rPr>
              <a:t>float</a:t>
            </a:r>
            <a:r>
              <a:rPr lang="fr-FR" altLang="fr-FR" sz="1400" b="1" dirty="0">
                <a:solidFill>
                  <a:schemeClr val="bg1"/>
                </a:solidFill>
              </a:rPr>
              <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a:t>
            </a:r>
            <a:r>
              <a:rPr lang="fr-FR" altLang="fr-FR" sz="1400" b="1" dirty="0" err="1">
                <a:solidFill>
                  <a:schemeClr val="bg1"/>
                </a:solidFill>
              </a:rPr>
              <a:t>partie_entiere</a:t>
            </a:r>
            <a:r>
              <a:rPr lang="fr-FR" altLang="fr-FR" sz="1400" b="1" dirty="0">
                <a:solidFill>
                  <a:schemeClr val="bg1"/>
                </a:solidFill>
              </a:rPr>
              <a:t>, </a:t>
            </a:r>
            <a:r>
              <a:rPr lang="fr-FR" altLang="fr-FR" sz="1400" b="1" dirty="0" err="1">
                <a:solidFill>
                  <a:schemeClr val="bg1"/>
                </a:solidFill>
              </a:rPr>
              <a:t>partie_flottante</a:t>
            </a:r>
            <a:r>
              <a:rPr lang="fr-FR" altLang="fr-FR" sz="1400" b="1" dirty="0">
                <a:solidFill>
                  <a:schemeClr val="bg1"/>
                </a:solidFill>
              </a:rPr>
              <a:t> = </a:t>
            </a:r>
            <a:r>
              <a:rPr lang="fr-FR" altLang="fr-FR" sz="1400" b="1" dirty="0" err="1">
                <a:solidFill>
                  <a:schemeClr val="bg1"/>
                </a:solidFill>
              </a:rPr>
              <a:t>flottant.split</a:t>
            </a:r>
            <a:r>
              <a:rPr lang="fr-FR" altLang="fr-FR" sz="1400" b="1" dirty="0">
                <a:solidFill>
                  <a:schemeClr val="bg1"/>
                </a:solidFill>
              </a:rPr>
              <a: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a:t>
            </a:r>
            <a:r>
              <a:rPr lang="fr-FR" altLang="fr-FR" sz="1400" b="1" dirty="0" err="1">
                <a:solidFill>
                  <a:schemeClr val="bg1"/>
                </a:solidFill>
              </a:rPr>
              <a:t>partie_entiere</a:t>
            </a:r>
            <a:r>
              <a:rPr lang="fr-FR" altLang="fr-FR" sz="1400" b="1" dirty="0">
                <a:solidFill>
                  <a:schemeClr val="bg1"/>
                </a:solidFill>
              </a:rPr>
              <a:t>, </a:t>
            </a:r>
            <a:r>
              <a:rPr lang="fr-FR" altLang="fr-FR" sz="1400" b="1" dirty="0" err="1">
                <a:solidFill>
                  <a:schemeClr val="bg1"/>
                </a:solidFill>
              </a:rPr>
              <a:t>partie_flottante</a:t>
            </a:r>
            <a:r>
              <a:rPr lang="fr-FR" altLang="fr-FR" sz="1400" b="1" dirty="0">
                <a:solidFill>
                  <a:schemeClr val="bg1"/>
                </a:solidFill>
              </a:rPr>
              <a:t>[:3]])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4980521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14/21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fonction_inconnue</a:t>
            </a:r>
            <a:r>
              <a:rPr lang="fr-FR" sz="1400" dirty="0">
                <a:solidFill>
                  <a:schemeClr val="bg1"/>
                </a:solidFill>
              </a:rPr>
              <a:t>(*parametres):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err="1">
                <a:solidFill>
                  <a:schemeClr val="bg1"/>
                </a:solidFill>
              </a:rPr>
              <a:t>fonction_inconnue</a:t>
            </a:r>
            <a:r>
              <a:rPr lang="fr-FR" sz="1400" dirty="0">
                <a:solidFill>
                  <a:schemeClr val="bg1"/>
                </a:solidFill>
              </a:rPr>
              <a:t>() # On appelle la fonction sans paramètre</a:t>
            </a:r>
          </a:p>
          <a:p>
            <a:r>
              <a:rPr lang="fr-FR" sz="1400" dirty="0">
                <a:solidFill>
                  <a:schemeClr val="bg1"/>
                </a:solidFill>
              </a:rPr>
              <a:t>J'ai reçu : ().</a:t>
            </a:r>
          </a:p>
          <a:p>
            <a:r>
              <a:rPr lang="fr-FR" sz="1400" dirty="0" err="1">
                <a:solidFill>
                  <a:schemeClr val="bg1"/>
                </a:solidFill>
              </a:rPr>
              <a:t>fonction_inconnue</a:t>
            </a:r>
            <a:r>
              <a:rPr lang="fr-FR" sz="1400" dirty="0">
                <a:solidFill>
                  <a:schemeClr val="bg1"/>
                </a:solidFill>
              </a:rPr>
              <a:t>(33)</a:t>
            </a:r>
          </a:p>
          <a:p>
            <a:r>
              <a:rPr lang="fr-FR" sz="1400" dirty="0">
                <a:solidFill>
                  <a:schemeClr val="bg1"/>
                </a:solidFill>
              </a:rPr>
              <a:t>J'ai reçu : (33,).</a:t>
            </a:r>
          </a:p>
          <a:p>
            <a:r>
              <a:rPr lang="fr-FR" sz="1400" dirty="0" err="1">
                <a:solidFill>
                  <a:schemeClr val="bg1"/>
                </a:solidFill>
              </a:rPr>
              <a:t>fonction_inconnue</a:t>
            </a:r>
            <a:r>
              <a:rPr lang="fr-FR" sz="1400" dirty="0">
                <a:solidFill>
                  <a:schemeClr val="bg1"/>
                </a:solidFill>
              </a:rPr>
              <a:t>('a', 'e', 'f')</a:t>
            </a:r>
          </a:p>
          <a:p>
            <a:r>
              <a:rPr lang="fr-FR" sz="1400" dirty="0">
                <a:solidFill>
                  <a:schemeClr val="bg1"/>
                </a:solidFill>
              </a:rPr>
              <a:t>J'ai reçu : ('a', 'e', 'f').</a:t>
            </a:r>
          </a:p>
          <a:p>
            <a:r>
              <a:rPr lang="fr-FR" sz="1400" dirty="0">
                <a:solidFill>
                  <a:schemeClr val="bg1"/>
                </a:solidFill>
              </a:rPr>
              <a:t>var = 3.5</a:t>
            </a:r>
          </a:p>
          <a:p>
            <a:r>
              <a:rPr lang="fr-FR" sz="1400" dirty="0" err="1">
                <a:solidFill>
                  <a:schemeClr val="bg1"/>
                </a:solidFill>
              </a:rPr>
              <a:t>fonction_inconnue</a:t>
            </a:r>
            <a:r>
              <a:rPr lang="fr-FR" sz="1400" dirty="0">
                <a:solidFill>
                  <a:schemeClr val="bg1"/>
                </a:solidFill>
              </a:rPr>
              <a:t>(var, [4], "...")</a:t>
            </a:r>
          </a:p>
          <a:p>
            <a:r>
              <a:rPr lang="fr-FR" sz="1400" dirty="0">
                <a:solidFill>
                  <a:schemeClr val="bg1"/>
                </a:solidFill>
              </a:rPr>
              <a:t>J'ai reçu : (3.5, [4], '...').</a:t>
            </a:r>
          </a:p>
        </p:txBody>
      </p:sp>
    </p:spTree>
    <p:extLst>
      <p:ext uri="{BB962C8B-B14F-4D97-AF65-F5344CB8AC3E}">
        <p14:creationId xmlns:p14="http://schemas.microsoft.com/office/powerpoint/2010/main" val="12108592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15/21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a:t>
            </a:r>
            <a:r>
              <a:rPr lang="fr-FR" sz="1400" dirty="0" err="1">
                <a:solidFill>
                  <a:schemeClr val="bg1"/>
                </a:solidFill>
              </a:rPr>
              <a:t>sys.stdout</a:t>
            </a:r>
            <a:r>
              <a:rPr lang="fr-FR" sz="1400" dirty="0">
                <a:solidFill>
                  <a:schemeClr val="bg1"/>
                </a:solidFill>
              </a:rPr>
              <a:t>):</a:t>
            </a:r>
          </a:p>
        </p:txBody>
      </p:sp>
    </p:spTree>
    <p:extLst>
      <p:ext uri="{BB962C8B-B14F-4D97-AF65-F5344CB8AC3E}">
        <p14:creationId xmlns:p14="http://schemas.microsoft.com/office/powerpoint/2010/main" val="35346451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16/21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17/21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Tree>
    <p:extLst>
      <p:ext uri="{BB962C8B-B14F-4D97-AF65-F5344CB8AC3E}">
        <p14:creationId xmlns:p14="http://schemas.microsoft.com/office/powerpoint/2010/main" val="1919475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Tree>
    <p:extLst>
      <p:ext uri="{BB962C8B-B14F-4D97-AF65-F5344CB8AC3E}">
        <p14:creationId xmlns:p14="http://schemas.microsoft.com/office/powerpoint/2010/main" val="129551969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246769"/>
          </a:xfrm>
          <a:prstGeom prst="rect">
            <a:avLst/>
          </a:prstGeom>
          <a:noFill/>
        </p:spPr>
        <p:txBody>
          <a:bodyPr wrap="square" rtlCol="0">
            <a:spAutoFit/>
          </a:bodyPr>
          <a:lstStyle/>
          <a:p>
            <a:r>
              <a:rPr lang="fr-FR" sz="1400" dirty="0"/>
              <a:t>List En </a:t>
            </a:r>
            <a:r>
              <a:rPr lang="fr-FR" sz="1400" dirty="0" err="1"/>
              <a:t>resume</a:t>
            </a:r>
            <a:r>
              <a:rPr lang="fr-FR" sz="1400" dirty="0"/>
              <a:t> :</a:t>
            </a:r>
          </a:p>
          <a:p>
            <a:endParaRPr lang="fr-FR" sz="1400" dirty="0"/>
          </a:p>
          <a:p>
            <a:r>
              <a:rPr lang="fr-FR" sz="1400" dirty="0"/>
              <a:t>On peut découper une chaîne en fonction d'un séparateur en utilisant la méthode split de la chaîne.</a:t>
            </a:r>
          </a:p>
          <a:p>
            <a:endParaRPr lang="fr-FR" sz="1400" dirty="0"/>
          </a:p>
          <a:p>
            <a:r>
              <a:rPr lang="fr-FR" sz="1400" dirty="0"/>
              <a:t>On peut joindre une liste contenant des chaînes de caractères en utilisant la méthode de chaîne join. Cette méthode doit être appelée sur le séparateur.</a:t>
            </a:r>
          </a:p>
          <a:p>
            <a:endParaRPr lang="fr-FR" sz="1400" dirty="0"/>
          </a:p>
          <a:p>
            <a:r>
              <a:rPr lang="fr-FR" sz="1400" dirty="0"/>
              <a:t>On peut créer des fonctions attendant un nombre inconnu de paramètres grâce à la syntaxe def </a:t>
            </a:r>
            <a:r>
              <a:rPr lang="fr-FR" sz="1400" dirty="0" err="1"/>
              <a:t>fonction_inconnue</a:t>
            </a:r>
            <a:r>
              <a:rPr lang="fr-FR" sz="1400" dirty="0"/>
              <a:t>(*</a:t>
            </a:r>
            <a:r>
              <a:rPr lang="fr-FR" sz="1400" dirty="0" err="1"/>
              <a:t>parametres</a:t>
            </a:r>
            <a:r>
              <a:rPr lang="fr-FR" sz="1400" dirty="0"/>
              <a:t>):(les paramètres passés se </a:t>
            </a:r>
          </a:p>
          <a:p>
            <a:r>
              <a:rPr lang="fr-FR" sz="1400" dirty="0"/>
              <a:t>retrouvent dans le tuple </a:t>
            </a:r>
            <a:r>
              <a:rPr lang="fr-FR" sz="1400" dirty="0" err="1"/>
              <a:t>parametres</a:t>
            </a:r>
            <a:r>
              <a:rPr lang="fr-FR" sz="1400" dirty="0"/>
              <a:t>).</a:t>
            </a:r>
          </a:p>
          <a:p>
            <a:endParaRPr lang="fr-FR" sz="1400" dirty="0"/>
          </a:p>
          <a:p>
            <a:endParaRPr lang="fr-FR" sz="1400" dirty="0"/>
          </a:p>
        </p:txBody>
      </p:sp>
    </p:spTree>
    <p:extLst>
      <p:ext uri="{BB962C8B-B14F-4D97-AF65-F5344CB8AC3E}">
        <p14:creationId xmlns:p14="http://schemas.microsoft.com/office/powerpoint/2010/main" val="22439063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dirty="0">
                <a:solidFill>
                  <a:schemeClr val="accent5">
                    <a:lumMod val="75000"/>
                  </a:schemeClr>
                </a:solidFill>
              </a:rPr>
              <a:t>List </a:t>
            </a:r>
            <a:r>
              <a:rPr lang="fr-FR" sz="9600" dirty="0" err="1">
                <a:solidFill>
                  <a:schemeClr val="accent5">
                    <a:lumMod val="75000"/>
                  </a:schemeClr>
                </a:solidFill>
              </a:rPr>
              <a:t>comprehension</a:t>
            </a:r>
            <a:endParaRPr lang="fr-FR" sz="9600" dirty="0">
              <a:solidFill>
                <a:schemeClr val="accent5">
                  <a:lumMod val="75000"/>
                </a:schemeClr>
              </a:solidFill>
            </a:endParaRPr>
          </a:p>
        </p:txBody>
      </p:sp>
    </p:spTree>
    <p:extLst>
      <p:ext uri="{BB962C8B-B14F-4D97-AF65-F5344CB8AC3E}">
        <p14:creationId xmlns:p14="http://schemas.microsoft.com/office/powerpoint/2010/main" val="29562050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Tree>
    <p:extLst>
      <p:ext uri="{BB962C8B-B14F-4D97-AF65-F5344CB8AC3E}">
        <p14:creationId xmlns:p14="http://schemas.microsoft.com/office/powerpoint/2010/main" val="33512053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dirty="0" err="1">
                <a:solidFill>
                  <a:schemeClr val="bg1"/>
                </a:solidFill>
              </a:rPr>
              <a:t>vals</a:t>
            </a:r>
            <a:r>
              <a:rPr lang="en-US" sz="1200" dirty="0">
                <a:solidFill>
                  <a:schemeClr val="bg1"/>
                </a:solidFill>
              </a:rPr>
              <a:t>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err="1">
                <a:solidFill>
                  <a:schemeClr val="bg1"/>
                </a:solidFill>
              </a:rPr>
              <a:t>vals</a:t>
            </a:r>
            <a:r>
              <a:rPr lang="en-US" sz="1200" dirty="0">
                <a:solidFill>
                  <a:schemeClr val="bg1"/>
                </a:solidFill>
              </a:rPr>
              <a:t>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a:t>
            </a:r>
            <a:r>
              <a:rPr lang="en-US" sz="1200" dirty="0" err="1">
                <a:solidFill>
                  <a:schemeClr val="bg1"/>
                </a:solidFill>
              </a:rPr>
              <a:t>vals.append</a:t>
            </a:r>
            <a:r>
              <a:rPr lang="en-US" sz="1200" dirty="0">
                <a:solidFill>
                  <a:schemeClr val="bg1"/>
                </a:solidFill>
              </a:rPr>
              <a:t>(expression)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a:t>
            </a:r>
            <a:r>
              <a:rPr lang="en-US" sz="1200" dirty="0" err="1">
                <a:solidFill>
                  <a:schemeClr val="bg1"/>
                </a:solidFill>
              </a:rPr>
              <a:t>even_squares</a:t>
            </a:r>
            <a:r>
              <a:rPr lang="en-US" sz="1200" dirty="0">
                <a:solidFill>
                  <a:schemeClr val="bg1"/>
                </a:solidFill>
              </a:rPr>
              <a:t> = [x * x for x in range(10) if not x % 2]</a:t>
            </a:r>
          </a:p>
          <a:p>
            <a:r>
              <a:rPr lang="en-US" sz="1200" dirty="0">
                <a:solidFill>
                  <a:schemeClr val="bg1"/>
                </a:solidFill>
              </a:rPr>
              <a:t>&gt;&gt;&gt; </a:t>
            </a:r>
            <a:r>
              <a:rPr lang="en-US" sz="1200" dirty="0" err="1">
                <a:solidFill>
                  <a:schemeClr val="bg1"/>
                </a:solidFill>
              </a:rPr>
              <a:t>even_squares</a:t>
            </a:r>
            <a:endParaRPr lang="en-US" sz="1200" dirty="0">
              <a:solidFill>
                <a:schemeClr val="bg1"/>
              </a:solidFill>
            </a:endParaRP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err="1">
                <a:solidFill>
                  <a:schemeClr val="bg1"/>
                </a:solidFill>
              </a:rPr>
              <a:t>liste_origine</a:t>
            </a:r>
            <a:r>
              <a:rPr lang="fr-FR" sz="1200" dirty="0">
                <a:solidFill>
                  <a:schemeClr val="bg1"/>
                </a:solidFill>
              </a:rPr>
              <a:t> = [0, 1, 2, 3, 4, 5]</a:t>
            </a:r>
          </a:p>
          <a:p>
            <a:r>
              <a:rPr lang="fr-FR" sz="1200" dirty="0">
                <a:solidFill>
                  <a:schemeClr val="bg1"/>
                </a:solidFill>
              </a:rPr>
              <a:t>[nb * nb for nb in </a:t>
            </a:r>
            <a:r>
              <a:rPr lang="fr-FR" sz="1200" dirty="0" err="1">
                <a:solidFill>
                  <a:schemeClr val="bg1"/>
                </a:solidFill>
              </a:rPr>
              <a:t>liste_origine</a:t>
            </a:r>
            <a:r>
              <a:rPr lang="fr-FR" sz="1200" dirty="0">
                <a:solidFill>
                  <a:schemeClr val="bg1"/>
                </a:solidFill>
              </a:rPr>
              <a:t>]</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Tree>
    <p:extLst>
      <p:ext uri="{BB962C8B-B14F-4D97-AF65-F5344CB8AC3E}">
        <p14:creationId xmlns:p14="http://schemas.microsoft.com/office/powerpoint/2010/main" val="2256746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4133742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err="1">
                <a:solidFill>
                  <a:schemeClr val="bg1"/>
                </a:solidFill>
              </a:rPr>
              <a:t>mylist</a:t>
            </a:r>
            <a:r>
              <a:rPr lang="en-US" sz="1200" dirty="0">
                <a:solidFill>
                  <a:schemeClr val="bg1"/>
                </a:solidFill>
              </a:rPr>
              <a:t> = = [x**2 for x in range(0,11) if x%2==0]</a:t>
            </a:r>
          </a:p>
          <a:p>
            <a:r>
              <a:rPr lang="en-US" sz="1200" dirty="0" err="1">
                <a:solidFill>
                  <a:schemeClr val="bg1"/>
                </a:solidFill>
              </a:rPr>
              <a:t>mylist</a:t>
            </a:r>
            <a:endParaRPr lang="en-US" sz="1200" dirty="0">
              <a:solidFill>
                <a:schemeClr val="bg1"/>
              </a:solidFill>
            </a:endParaRP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Tree>
    <p:extLst>
      <p:ext uri="{BB962C8B-B14F-4D97-AF65-F5344CB8AC3E}">
        <p14:creationId xmlns:p14="http://schemas.microsoft.com/office/powerpoint/2010/main" val="41828802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err="1"/>
              <a:t>mylist</a:t>
            </a:r>
            <a:r>
              <a:rPr lang="en-US" dirty="0"/>
              <a: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err="1">
                <a:solidFill>
                  <a:schemeClr val="bg1"/>
                </a:solidFill>
              </a:rPr>
              <a:t>mylist</a:t>
            </a:r>
            <a:r>
              <a:rPr lang="en-US" sz="1200" dirty="0">
                <a:solidFill>
                  <a:schemeClr val="bg1"/>
                </a:solidFill>
              </a:rPr>
              <a:t> = [x*y for x in [2,4,6] for y in [1,10,100]]</a:t>
            </a:r>
          </a:p>
          <a:p>
            <a:r>
              <a:rPr lang="en-US" sz="1200" dirty="0" err="1">
                <a:solidFill>
                  <a:schemeClr val="bg1"/>
                </a:solidFill>
              </a:rPr>
              <a:t>mylist</a:t>
            </a:r>
            <a:endParaRPr lang="en-US" sz="1200" dirty="0">
              <a:solidFill>
                <a:schemeClr val="bg1"/>
              </a:solidFill>
            </a:endParaRPr>
          </a:p>
          <a:p>
            <a:r>
              <a:rPr lang="en-US" sz="1200" dirty="0">
                <a:solidFill>
                  <a:schemeClr val="bg1"/>
                </a:solidFill>
              </a:rPr>
              <a:t>[2, 20, 200, 4, 40, 400, 6, 60, 600]</a:t>
            </a:r>
          </a:p>
        </p:txBody>
      </p:sp>
    </p:spTree>
    <p:extLst>
      <p:ext uri="{BB962C8B-B14F-4D97-AF65-F5344CB8AC3E}">
        <p14:creationId xmlns:p14="http://schemas.microsoft.com/office/powerpoint/2010/main" val="206221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015663"/>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a:t>
            </a:r>
            <a:r>
              <a:rPr lang="fr-FR" sz="1400" dirty="0" err="1"/>
              <a:t>element</a:t>
            </a:r>
            <a:r>
              <a:rPr lang="fr-FR" sz="1400" dirty="0"/>
              <a:t> for </a:t>
            </a:r>
            <a:r>
              <a:rPr lang="fr-FR" sz="1400" dirty="0" err="1"/>
              <a:t>element</a:t>
            </a:r>
            <a:r>
              <a:rPr lang="fr-FR" sz="1400" dirty="0"/>
              <a:t> in ancienne_squence if condition]</a:t>
            </a:r>
          </a:p>
          <a:p>
            <a:endParaRPr lang="fr-FR" dirty="0"/>
          </a:p>
        </p:txBody>
      </p:sp>
    </p:spTree>
    <p:extLst>
      <p:ext uri="{BB962C8B-B14F-4D97-AF65-F5344CB8AC3E}">
        <p14:creationId xmlns:p14="http://schemas.microsoft.com/office/powerpoint/2010/main" val="959987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err="1">
                <a:ln>
                  <a:noFill/>
                </a:ln>
                <a:solidFill>
                  <a:schemeClr val="tx1"/>
                </a:solidFill>
                <a:effectLst/>
                <a:latin typeface="Arial Unicode MS"/>
              </a:rPr>
              <a:t>nom_de_variable</a:t>
            </a:r>
            <a:r>
              <a:rPr kumimoji="0" lang="fr-FR" altLang="fr-FR" b="0" i="0" u="none" strike="noStrike" cap="none" normalizeH="0" baseline="0" dirty="0">
                <a:ln>
                  <a:noFill/>
                </a:ln>
                <a:solidFill>
                  <a:schemeClr val="tx1"/>
                </a:solidFill>
                <a:effectLst/>
                <a:latin typeface="Arial Unicode MS"/>
              </a:rPr>
              <a:t>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203331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Tree>
    <p:extLst>
      <p:ext uri="{BB962C8B-B14F-4D97-AF65-F5344CB8AC3E}">
        <p14:creationId xmlns:p14="http://schemas.microsoft.com/office/powerpoint/2010/main" val="9057634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t>	</a:t>
            </a:r>
          </a:p>
          <a:p>
            <a:pPr marL="0" indent="0">
              <a:buFont typeface="Arial" panose="020B0604020202020204" pitchFamily="34" charset="0"/>
              <a:buNone/>
            </a:pPr>
            <a:endParaRPr lang="fr-FR"/>
          </a:p>
          <a:p>
            <a:pPr marL="0" indent="0">
              <a:buFont typeface="Arial" panose="020B0604020202020204" pitchFamily="34" charset="0"/>
              <a:buNone/>
            </a:pPr>
            <a:endParaRPr lang="fr-FR"/>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a:solidFill>
                  <a:schemeClr val="bg1"/>
                </a:solidFill>
              </a:rPr>
              <a:t>myset.add(1)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a:solidFill>
                  <a:schemeClr val="bg1"/>
                </a:solidFill>
              </a:rPr>
              <a:t>myset.add(2)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a:solidFill>
                  <a:schemeClr val="bg1"/>
                </a:solidFill>
              </a:rPr>
              <a:t>myset.add(2)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Tree>
    <p:extLst>
      <p:ext uri="{BB962C8B-B14F-4D97-AF65-F5344CB8AC3E}">
        <p14:creationId xmlns:p14="http://schemas.microsoft.com/office/powerpoint/2010/main" val="35268574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Utilisez des dictionnaires{}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59425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8005387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Tree>
    <p:extLst>
      <p:ext uri="{BB962C8B-B14F-4D97-AF65-F5344CB8AC3E}">
        <p14:creationId xmlns:p14="http://schemas.microsoft.com/office/powerpoint/2010/main" val="37440250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65846"/>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a:t>
            </a:r>
            <a:r>
              <a:rPr lang="fr-FR" sz="1200" dirty="0" err="1">
                <a:solidFill>
                  <a:schemeClr val="bg1"/>
                </a:solidFill>
              </a:rPr>
              <a:t>mon_dictionnaire</a:t>
            </a:r>
            <a:r>
              <a:rPr lang="fr-FR" sz="1200" dirty="0">
                <a:solidFill>
                  <a:schemeClr val="bg1"/>
                </a:solidFill>
              </a:rPr>
              <a:t>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978208"/>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630351"/>
            <a:ext cx="11852402" cy="1015663"/>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a:t>
            </a:r>
          </a:p>
          <a:p>
            <a:r>
              <a:rPr lang="fr-FR" sz="1200" dirty="0">
                <a:solidFill>
                  <a:schemeClr val="bg1"/>
                </a:solidFill>
              </a:rPr>
              <a:t>{'mot de passe': '*', 'pseudo': 'Prolixe'}</a:t>
            </a:r>
          </a:p>
        </p:txBody>
      </p:sp>
    </p:spTree>
    <p:extLst>
      <p:ext uri="{BB962C8B-B14F-4D97-AF65-F5344CB8AC3E}">
        <p14:creationId xmlns:p14="http://schemas.microsoft.com/office/powerpoint/2010/main" val="42202482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Tree>
    <p:extLst>
      <p:ext uri="{BB962C8B-B14F-4D97-AF65-F5344CB8AC3E}">
        <p14:creationId xmlns:p14="http://schemas.microsoft.com/office/powerpoint/2010/main" val="13747209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Tree>
    <p:extLst>
      <p:ext uri="{BB962C8B-B14F-4D97-AF65-F5344CB8AC3E}">
        <p14:creationId xmlns:p14="http://schemas.microsoft.com/office/powerpoint/2010/main" val="42282354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Tree>
    <p:extLst>
      <p:ext uri="{BB962C8B-B14F-4D97-AF65-F5344CB8AC3E}">
        <p14:creationId xmlns:p14="http://schemas.microsoft.com/office/powerpoint/2010/main" val="2646440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9508455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a:t>
            </a:r>
            <a:r>
              <a:rPr lang="fr-FR" sz="1400" dirty="0" err="1">
                <a:solidFill>
                  <a:schemeClr val="bg1"/>
                </a:solidFill>
              </a:rPr>
              <a:t>dico_en_fr</a:t>
            </a:r>
            <a:endParaRPr lang="fr-FR" sz="1400" dirty="0">
              <a:solidFill>
                <a:schemeClr val="bg1"/>
              </a:solidFill>
            </a:endParaRPr>
          </a:p>
          <a:p>
            <a:r>
              <a:rPr lang="fr-FR" sz="1400" dirty="0">
                <a:solidFill>
                  <a:schemeClr val="bg1"/>
                </a:solidFill>
              </a:rPr>
              <a:t>{‘five’: ‘cinq’, ‘four’: ‘quatre’, ‘</a:t>
            </a:r>
            <a:r>
              <a:rPr lang="fr-FR" sz="1400" dirty="0" err="1">
                <a:solidFill>
                  <a:schemeClr val="bg1"/>
                </a:solidFill>
              </a:rPr>
              <a:t>three</a:t>
            </a:r>
            <a:r>
              <a:rPr lang="fr-FR" sz="1400" dirty="0">
                <a:solidFill>
                  <a:schemeClr val="bg1"/>
                </a:solidFill>
              </a:rPr>
              <a:t>’: ‘trois’}</a:t>
            </a:r>
          </a:p>
          <a:p>
            <a:r>
              <a:rPr lang="fr-FR" sz="1400" dirty="0">
                <a:solidFill>
                  <a:schemeClr val="bg1"/>
                </a:solidFill>
              </a:rPr>
              <a:t>&gt;&gt;&gt; </a:t>
            </a:r>
            <a:r>
              <a:rPr lang="fr-FR" sz="1400" dirty="0" err="1">
                <a:solidFill>
                  <a:schemeClr val="bg1"/>
                </a:solidFill>
              </a:rPr>
              <a:t>dico_en_fr.update</a:t>
            </a:r>
            <a:r>
              <a:rPr lang="fr-FR" sz="1400" dirty="0">
                <a:solidFill>
                  <a:schemeClr val="bg1"/>
                </a:solidFill>
              </a:rPr>
              <a:t>({‘’</a:t>
            </a:r>
            <a:r>
              <a:rPr lang="fr-FR" sz="1400" dirty="0" err="1">
                <a:solidFill>
                  <a:schemeClr val="bg1"/>
                </a:solidFill>
              </a:rPr>
              <a:t>two</a:t>
            </a:r>
            <a:r>
              <a:rPr lang="fr-FR" sz="1400" dirty="0">
                <a:solidFill>
                  <a:schemeClr val="bg1"/>
                </a:solidFill>
              </a:rPr>
              <a:t>’’: ‘’deux’’, ‘’one’’: ‘’un’’})</a:t>
            </a:r>
          </a:p>
          <a:p>
            <a:r>
              <a:rPr lang="fr-FR" sz="1400" dirty="0">
                <a:solidFill>
                  <a:schemeClr val="bg1"/>
                </a:solidFill>
              </a:rPr>
              <a:t>&gt;&gt;&gt; </a:t>
            </a:r>
            <a:r>
              <a:rPr lang="fr-FR" sz="1400" dirty="0" err="1">
                <a:solidFill>
                  <a:schemeClr val="bg1"/>
                </a:solidFill>
              </a:rPr>
              <a:t>dico_en_fr</a:t>
            </a:r>
            <a:endParaRPr lang="fr-FR" sz="1400" dirty="0">
              <a:solidFill>
                <a:schemeClr val="bg1"/>
              </a:solidFill>
            </a:endParaRPr>
          </a:p>
          <a:p>
            <a:r>
              <a:rPr lang="fr-FR" sz="1400" dirty="0">
                <a:solidFill>
                  <a:schemeClr val="bg1"/>
                </a:solidFill>
              </a:rPr>
              <a:t>{‘five’: ‘</a:t>
            </a:r>
            <a:r>
              <a:rPr lang="fr-FR" sz="1400" dirty="0" err="1">
                <a:solidFill>
                  <a:schemeClr val="bg1"/>
                </a:solidFill>
              </a:rPr>
              <a:t>cinque</a:t>
            </a:r>
            <a:r>
              <a:rPr lang="fr-FR" sz="1400" dirty="0">
                <a:solidFill>
                  <a:schemeClr val="bg1"/>
                </a:solidFill>
              </a:rPr>
              <a:t>’, ‘four’: ‘quatre’, ‘</a:t>
            </a:r>
            <a:r>
              <a:rPr lang="fr-FR" sz="1400" dirty="0" err="1">
                <a:solidFill>
                  <a:schemeClr val="bg1"/>
                </a:solidFill>
              </a:rPr>
              <a:t>three</a:t>
            </a:r>
            <a:r>
              <a:rPr lang="fr-FR" sz="1400" dirty="0">
                <a:solidFill>
                  <a:schemeClr val="bg1"/>
                </a:solidFill>
              </a:rPr>
              <a:t>’: ‘trois’, ‘’</a:t>
            </a:r>
            <a:r>
              <a:rPr lang="fr-FR" sz="1400" dirty="0" err="1">
                <a:solidFill>
                  <a:schemeClr val="bg1"/>
                </a:solidFill>
              </a:rPr>
              <a:t>two</a:t>
            </a:r>
            <a:r>
              <a:rPr lang="fr-FR" sz="1400" dirty="0">
                <a:solidFill>
                  <a:schemeClr val="bg1"/>
                </a:solidFill>
              </a:rPr>
              <a:t>’’: ‘’deux’’, ‘’one’’: ‘’un’’}</a:t>
            </a:r>
          </a:p>
        </p:txBody>
      </p:sp>
    </p:spTree>
    <p:extLst>
      <p:ext uri="{BB962C8B-B14F-4D97-AF65-F5344CB8AC3E}">
        <p14:creationId xmlns:p14="http://schemas.microsoft.com/office/powerpoint/2010/main" val="480290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a:t>
            </a:r>
            <a:r>
              <a:rPr lang="fr-FR" sz="1400" dirty="0" err="1">
                <a:solidFill>
                  <a:schemeClr val="bg1"/>
                </a:solidFill>
              </a:rPr>
              <a:t>fete</a:t>
            </a:r>
            <a:r>
              <a:rPr lang="fr-FR" sz="1400" dirty="0">
                <a:solidFill>
                  <a:schemeClr val="bg1"/>
                </a:solidFill>
              </a:rPr>
              <a:t>():</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a:t>
            </a:r>
            <a:r>
              <a:rPr lang="fr-FR" sz="1400" dirty="0" err="1">
                <a:solidFill>
                  <a:schemeClr val="bg1"/>
                </a:solidFill>
              </a:rPr>
              <a:t>fete</a:t>
            </a:r>
            <a:r>
              <a:rPr lang="fr-FR" sz="1400" dirty="0">
                <a:solidFill>
                  <a:schemeClr val="bg1"/>
                </a:solidFill>
              </a:rPr>
              <a:t>"] = </a:t>
            </a:r>
            <a:r>
              <a:rPr lang="fr-FR" sz="1400" dirty="0" err="1">
                <a:solidFill>
                  <a:schemeClr val="bg1"/>
                </a:solidFill>
              </a:rPr>
              <a:t>fete</a:t>
            </a:r>
            <a:r>
              <a:rPr lang="fr-FR" sz="1400" dirty="0">
                <a:solidFill>
                  <a:schemeClr val="bg1"/>
                </a:solidFill>
              </a:rPr>
              <a:t>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a:t>
            </a:r>
            <a:r>
              <a:rPr lang="fr-FR" sz="1400" dirty="0" err="1"/>
              <a:t>fete</a:t>
            </a:r>
            <a:r>
              <a:rPr lang="fr-FR" sz="1400" dirty="0"/>
              <a:t>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a:t>
            </a:r>
            <a:r>
              <a:rPr lang="fr-FR" sz="1400" dirty="0" err="1"/>
              <a:t>fete</a:t>
            </a:r>
            <a:r>
              <a:rPr lang="fr-FR" sz="1400" dirty="0"/>
              <a:t>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a:t>
            </a:r>
            <a:r>
              <a:rPr lang="fr-FR" sz="1200" dirty="0" err="1">
                <a:solidFill>
                  <a:schemeClr val="bg1"/>
                </a:solidFill>
              </a:rPr>
              <a:t>fruits.keys</a:t>
            </a:r>
            <a:r>
              <a:rPr lang="fr-FR" sz="1200" dirty="0">
                <a:solidFill>
                  <a:schemeClr val="bg1"/>
                </a:solidFill>
              </a:rPr>
              <a:t>():</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a:t>
            </a:r>
            <a:r>
              <a:rPr lang="fr-FR" sz="1200" dirty="0" err="1">
                <a:solidFill>
                  <a:schemeClr val="bg1"/>
                </a:solidFill>
              </a:rPr>
              <a:t>fruits.values</a:t>
            </a:r>
            <a:r>
              <a:rPr lang="fr-FR" sz="1200" dirty="0">
                <a:solidFill>
                  <a:schemeClr val="bg1"/>
                </a:solidFill>
              </a:rPr>
              <a:t>():</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a:t>
            </a:r>
            <a:r>
              <a:rPr lang="fr-FR" sz="1200" dirty="0" err="1">
                <a:solidFill>
                  <a:schemeClr val="bg1"/>
                </a:solidFill>
              </a:rPr>
              <a:t>fruits.items</a:t>
            </a:r>
            <a:r>
              <a:rPr lang="fr-FR" sz="1200" dirty="0">
                <a:solidFill>
                  <a:schemeClr val="bg1"/>
                </a:solidFill>
              </a:rPr>
              <a:t>():</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a:t>
            </a:r>
            <a:r>
              <a:rPr lang="fr-FR" altLang="fr-FR" sz="1400" dirty="0" err="1"/>
              <a:t>parametre</a:t>
            </a:r>
            <a:r>
              <a:rPr lang="fr-FR" altLang="fr-FR" sz="1400" dirty="0"/>
              <a:t>’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a:t>
            </a:r>
            <a:r>
              <a:rPr lang="fr-FR" sz="1200" dirty="0" err="1">
                <a:solidFill>
                  <a:schemeClr val="bg1"/>
                </a:solidFill>
              </a:rPr>
              <a:t>parametres_nommes</a:t>
            </a:r>
            <a:r>
              <a:rPr lang="fr-FR" sz="1200" dirty="0">
                <a:solidFill>
                  <a:schemeClr val="bg1"/>
                </a:solidFill>
              </a:rPr>
              <a:t>):</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a:t>
            </a:r>
            <a:r>
              <a:rPr lang="fr-FR" sz="1200" dirty="0" err="1">
                <a:solidFill>
                  <a:schemeClr val="bg1"/>
                </a:solidFill>
              </a:rPr>
              <a:t>parametres_nommes</a:t>
            </a:r>
            <a:r>
              <a:rPr lang="fr-FR" sz="1200" dirty="0">
                <a:solidFill>
                  <a:schemeClr val="bg1"/>
                </a:solidFill>
              </a:rPr>
              <a:t>))</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Tree>
    <p:extLst>
      <p:ext uri="{BB962C8B-B14F-4D97-AF65-F5344CB8AC3E}">
        <p14:creationId xmlns:p14="http://schemas.microsoft.com/office/powerpoint/2010/main" val="34728959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a:t>
            </a:r>
            <a:r>
              <a:rPr lang="fr-FR" sz="1200" dirty="0" err="1">
                <a:solidFill>
                  <a:schemeClr val="bg1"/>
                </a:solidFill>
              </a:rPr>
              <a:t>en_liste</a:t>
            </a:r>
            <a:r>
              <a:rPr lang="fr-FR" sz="1200" dirty="0">
                <a:solidFill>
                  <a:schemeClr val="bg1"/>
                </a:solidFill>
              </a:rPr>
              <a:t>, **</a:t>
            </a:r>
            <a:r>
              <a:rPr lang="fr-FR" sz="1200" dirty="0" err="1">
                <a:solidFill>
                  <a:schemeClr val="bg1"/>
                </a:solidFill>
              </a:rPr>
              <a:t>en_dictionnaire</a:t>
            </a:r>
            <a:r>
              <a:rPr lang="fr-FR" sz="1200" dirty="0">
                <a:solidFill>
                  <a:schemeClr val="bg1"/>
                </a:solidFill>
              </a:rPr>
              <a:t>):</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a:t>
            </a:r>
            <a:r>
              <a:rPr lang="fr-FR" altLang="fr-FR" sz="1400" dirty="0" err="1"/>
              <a:t>en_liste</a:t>
            </a:r>
            <a:r>
              <a:rPr lang="fr-FR" altLang="fr-FR" sz="1400" dirty="0"/>
              <a:t> et les paramètres nommés dans la variable </a:t>
            </a:r>
            <a:r>
              <a:rPr lang="fr-FR" altLang="fr-FR" sz="1400" dirty="0" err="1"/>
              <a:t>en_dictionnaire</a:t>
            </a:r>
            <a:r>
              <a:rPr lang="fr-FR" altLang="fr-FR" sz="1400" dirty="0"/>
              <a:t>.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Tree>
    <p:extLst>
      <p:ext uri="{BB962C8B-B14F-4D97-AF65-F5344CB8AC3E}">
        <p14:creationId xmlns:p14="http://schemas.microsoft.com/office/powerpoint/2010/main" val="961501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t>
            </a:r>
            <a:r>
              <a:rPr lang="fr-FR" sz="1400" dirty="0" err="1"/>
              <a:t>get</a:t>
            </a:r>
            <a:r>
              <a:rPr lang="fr-FR" sz="1400" dirty="0"/>
              <a:t> a </a:t>
            </a:r>
            <a:r>
              <a:rPr lang="fr-FR" sz="1400" dirty="0" err="1"/>
              <a:t>representation</a:t>
            </a:r>
            <a:r>
              <a:rPr lang="fr-FR" sz="1400" dirty="0"/>
              <a:t>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a:t>
            </a:r>
            <a:r>
              <a:rPr lang="en-US" sz="1200" dirty="0" err="1">
                <a:solidFill>
                  <a:schemeClr val="bg1"/>
                </a:solidFill>
              </a:rPr>
              <a:t>xs.items</a:t>
            </a:r>
            <a:r>
              <a:rPr lang="en-US" sz="1200" dirty="0">
                <a:solidFill>
                  <a:schemeClr val="bg1"/>
                </a:solidFill>
              </a:rPr>
              <a:t>(),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a:t>
            </a:r>
            <a:r>
              <a:rPr lang="en-US" sz="1200" dirty="0" err="1">
                <a:solidFill>
                  <a:schemeClr val="bg1"/>
                </a:solidFill>
              </a:rPr>
              <a:t>xs.items</a:t>
            </a:r>
            <a:r>
              <a:rPr lang="en-US" sz="1200" dirty="0">
                <a:solidFill>
                  <a:schemeClr val="bg1"/>
                </a:solidFill>
              </a:rPr>
              <a:t>(), key=</a:t>
            </a:r>
            <a:r>
              <a:rPr lang="en-US" sz="1200" dirty="0" err="1">
                <a:solidFill>
                  <a:schemeClr val="bg1"/>
                </a:solidFill>
              </a:rPr>
              <a:t>operator.itemgetter</a:t>
            </a:r>
            <a:r>
              <a:rPr lang="en-US" sz="1200" dirty="0">
                <a:solidFill>
                  <a:schemeClr val="bg1"/>
                </a:solidFill>
              </a:rPr>
              <a:t>(1))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Tree>
    <p:extLst>
      <p:ext uri="{BB962C8B-B14F-4D97-AF65-F5344CB8AC3E}">
        <p14:creationId xmlns:p14="http://schemas.microsoft.com/office/powerpoint/2010/main" val="334934632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a:solidFill>
                  <a:schemeClr val="accent5">
                    <a:lumMod val="75000"/>
                  </a:schemeClr>
                </a:solidFill>
              </a:rPr>
              <a:t>The </a:t>
            </a:r>
            <a:r>
              <a:rPr lang="fr-FR" altLang="fr-FR" sz="6000" dirty="0" err="1">
                <a:solidFill>
                  <a:schemeClr val="accent5">
                    <a:lumMod val="75000"/>
                  </a:schemeClr>
                </a:solidFill>
              </a:rPr>
              <a:t>get</a:t>
            </a:r>
            <a:r>
              <a:rPr lang="fr-FR" altLang="fr-FR" sz="6000" dirty="0">
                <a:solidFill>
                  <a:schemeClr val="accent5">
                    <a:lumMod val="75000"/>
                  </a:schemeClr>
                </a:solidFill>
              </a:rPr>
              <a:t>() </a:t>
            </a:r>
            <a:r>
              <a:rPr lang="fr-FR" altLang="fr-FR" sz="6000" dirty="0" err="1">
                <a:solidFill>
                  <a:schemeClr val="accent5">
                    <a:lumMod val="75000"/>
                  </a:schemeClr>
                </a:solidFill>
              </a:rPr>
              <a:t>method</a:t>
            </a:r>
            <a:r>
              <a:rPr lang="fr-FR" altLang="fr-FR" sz="6000" dirty="0">
                <a:solidFill>
                  <a:schemeClr val="accent5">
                    <a:lumMod val="75000"/>
                  </a:schemeClr>
                </a:solidFill>
              </a:rPr>
              <a:t>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a:t>
            </a:r>
            <a:r>
              <a:rPr lang="en-US" sz="1200" dirty="0" err="1">
                <a:solidFill>
                  <a:schemeClr val="bg1"/>
                </a:solidFill>
              </a:rPr>
              <a:t>dicts</a:t>
            </a:r>
            <a:endParaRPr lang="en-US" sz="1200" dirty="0">
              <a:solidFill>
                <a:schemeClr val="bg1"/>
              </a:solidFill>
            </a:endParaRPr>
          </a:p>
          <a:p>
            <a:r>
              <a:rPr lang="en-US" sz="1200" dirty="0">
                <a:solidFill>
                  <a:schemeClr val="bg1"/>
                </a:solidFill>
              </a:rPr>
              <a:t># and its "default" argument</a:t>
            </a:r>
          </a:p>
          <a:p>
            <a:endParaRPr lang="en-US" sz="1200" dirty="0">
              <a:solidFill>
                <a:schemeClr val="bg1"/>
              </a:solidFill>
            </a:endParaRPr>
          </a:p>
          <a:p>
            <a:r>
              <a:rPr lang="en-US" sz="1200" dirty="0" err="1">
                <a:solidFill>
                  <a:schemeClr val="bg1"/>
                </a:solidFill>
              </a:rPr>
              <a:t>name_for_userid</a:t>
            </a:r>
            <a:r>
              <a:rPr lang="en-US" sz="1200" dirty="0">
                <a:solidFill>
                  <a:schemeClr val="bg1"/>
                </a:solidFill>
              </a:rPr>
              <a:t>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a:t>
            </a:r>
            <a:r>
              <a:rPr lang="en-US" sz="1200" dirty="0" err="1">
                <a:solidFill>
                  <a:schemeClr val="bg1"/>
                </a:solidFill>
              </a:rPr>
              <a:t>userid</a:t>
            </a:r>
            <a:r>
              <a:rPr lang="en-US" sz="1200" dirty="0">
                <a:solidFill>
                  <a:schemeClr val="bg1"/>
                </a:solidFill>
              </a:rPr>
              <a:t>):</a:t>
            </a:r>
          </a:p>
          <a:p>
            <a:r>
              <a:rPr lang="en-US" sz="1200" dirty="0">
                <a:solidFill>
                  <a:schemeClr val="bg1"/>
                </a:solidFill>
              </a:rPr>
              <a:t>    return "Hi %s!" % </a:t>
            </a:r>
            <a:r>
              <a:rPr lang="en-US" sz="1200" dirty="0" err="1">
                <a:solidFill>
                  <a:schemeClr val="bg1"/>
                </a:solidFill>
              </a:rPr>
              <a:t>name_for_userid.get</a:t>
            </a:r>
            <a:r>
              <a:rPr lang="en-US" sz="1200" dirty="0">
                <a:solidFill>
                  <a:schemeClr val="bg1"/>
                </a:solidFill>
              </a:rPr>
              <a:t>(</a:t>
            </a:r>
            <a:r>
              <a:rPr lang="en-US" sz="1200" dirty="0" err="1">
                <a:solidFill>
                  <a:schemeClr val="bg1"/>
                </a:solidFill>
              </a:rPr>
              <a:t>userid</a:t>
            </a:r>
            <a:r>
              <a:rPr lang="en-US" sz="1200" dirty="0">
                <a:solidFill>
                  <a:schemeClr val="bg1"/>
                </a:solidFill>
              </a:rPr>
              <a:t>,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Tree>
    <p:extLst>
      <p:ext uri="{BB962C8B-B14F-4D97-AF65-F5344CB8AC3E}">
        <p14:creationId xmlns:p14="http://schemas.microsoft.com/office/powerpoint/2010/main" val="79607972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Tree>
    <p:extLst>
      <p:ext uri="{BB962C8B-B14F-4D97-AF65-F5344CB8AC3E}">
        <p14:creationId xmlns:p14="http://schemas.microsoft.com/office/powerpoint/2010/main" val="2215725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Utiliser des fichiers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2231298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err="1">
                <a:solidFill>
                  <a:schemeClr val="bg1"/>
                </a:solidFill>
              </a:rPr>
              <a:t>os.chdir</a:t>
            </a:r>
            <a:r>
              <a:rPr lang="fr-FR" dirty="0">
                <a:solidFill>
                  <a:schemeClr val="bg1"/>
                </a:solidFill>
              </a:rPr>
              <a:t>(‘’C:/tests python’’)v</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3972895"/>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a:t>
            </a:r>
            <a:r>
              <a:rPr lang="fr-FR" dirty="0" err="1">
                <a:solidFill>
                  <a:schemeClr val="bg1"/>
                </a:solidFill>
              </a:rPr>
              <a:t>mon_fichier.read</a:t>
            </a:r>
            <a:r>
              <a:rPr lang="fr-FR" dirty="0">
                <a:solidFill>
                  <a:schemeClr val="bg1"/>
                </a:solidFill>
              </a:rPr>
              <a:t>()</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4695580"/>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with permet de créer un "context manager" (gestionnaire de contexte) qui vérifie que le fichier est ouvert et fermé, même si des erreurs se produisent pendant le bloc. Vous verrez plus loin d'autres objets utilisant le même mécanisme. </a:t>
            </a:r>
          </a:p>
        </p:txBody>
      </p:sp>
    </p:spTree>
    <p:extLst>
      <p:ext uri="{BB962C8B-B14F-4D97-AF65-F5344CB8AC3E}">
        <p14:creationId xmlns:p14="http://schemas.microsoft.com/office/powerpoint/2010/main" val="389432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Tree>
    <p:extLst>
      <p:ext uri="{BB962C8B-B14F-4D97-AF65-F5344CB8AC3E}">
        <p14:creationId xmlns:p14="http://schemas.microsoft.com/office/powerpoint/2010/main" val="15005353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r>
              <a:rPr lang="en-US" dirty="0">
                <a:solidFill>
                  <a:schemeClr val="bg1"/>
                </a:solidFill>
              </a:rPr>
              <a:t>&gt;&gt;&gt; with open('</a:t>
            </a:r>
            <a:r>
              <a:rPr lang="en-US" dirty="0" err="1">
                <a:solidFill>
                  <a:schemeClr val="bg1"/>
                </a:solidFill>
              </a:rPr>
              <a:t>donnees</a:t>
            </a:r>
            <a:r>
              <a:rPr lang="en-US" dirty="0">
                <a:solidFill>
                  <a:schemeClr val="bg1"/>
                </a:solidFill>
              </a:rPr>
              <a:t>', '</a:t>
            </a:r>
            <a:r>
              <a:rPr lang="en-US" dirty="0" err="1">
                <a:solidFill>
                  <a:schemeClr val="bg1"/>
                </a:solidFill>
              </a:rPr>
              <a:t>wb</a:t>
            </a:r>
            <a:r>
              <a:rPr lang="en-US" dirty="0">
                <a:solidFill>
                  <a:schemeClr val="bg1"/>
                </a:solidFill>
              </a:rPr>
              <a:t>') as </a:t>
            </a:r>
            <a:r>
              <a:rPr lang="en-US" dirty="0" err="1">
                <a:solidFill>
                  <a:schemeClr val="bg1"/>
                </a:solidFill>
              </a:rPr>
              <a:t>fichier</a:t>
            </a:r>
            <a:r>
              <a:rPr lang="en-US" dirty="0">
                <a:solidFill>
                  <a:schemeClr val="bg1"/>
                </a:solidFill>
              </a:rPr>
              <a:t>:</a:t>
            </a:r>
          </a:p>
          <a:p>
            <a:r>
              <a:rPr lang="en-US" dirty="0">
                <a:solidFill>
                  <a:schemeClr val="bg1"/>
                </a:solidFill>
              </a:rPr>
              <a:t>...     </a:t>
            </a:r>
            <a:r>
              <a:rPr lang="en-US" dirty="0" err="1">
                <a:solidFill>
                  <a:schemeClr val="bg1"/>
                </a:solidFill>
              </a:rPr>
              <a:t>mon_pickler</a:t>
            </a:r>
            <a:r>
              <a:rPr lang="en-US" dirty="0">
                <a:solidFill>
                  <a:schemeClr val="bg1"/>
                </a:solidFill>
              </a:rPr>
              <a:t> = </a:t>
            </a:r>
            <a:r>
              <a:rPr lang="en-US" dirty="0" err="1">
                <a:solidFill>
                  <a:schemeClr val="bg1"/>
                </a:solidFill>
              </a:rPr>
              <a:t>pickle.Pickler</a:t>
            </a:r>
            <a:r>
              <a:rPr lang="en-US" dirty="0">
                <a:solidFill>
                  <a:schemeClr val="bg1"/>
                </a:solidFill>
              </a:rPr>
              <a:t>(</a:t>
            </a:r>
            <a:r>
              <a:rPr lang="en-US" dirty="0" err="1">
                <a:solidFill>
                  <a:schemeClr val="bg1"/>
                </a:solidFill>
              </a:rPr>
              <a:t>fichier</a:t>
            </a:r>
            <a:r>
              <a:rPr lang="en-US" dirty="0">
                <a:solidFill>
                  <a:schemeClr val="bg1"/>
                </a:solidFill>
              </a:rPr>
              <a:t>)</a:t>
            </a:r>
          </a:p>
          <a:p>
            <a:r>
              <a:rPr lang="en-US" dirty="0">
                <a:solidFill>
                  <a:schemeClr val="bg1"/>
                </a:solidFill>
              </a:rPr>
              <a:t>...     # </a:t>
            </a:r>
            <a:r>
              <a:rPr lang="en-US" dirty="0" err="1">
                <a:solidFill>
                  <a:schemeClr val="bg1"/>
                </a:solidFill>
              </a:rPr>
              <a:t>enregistrement</a:t>
            </a:r>
            <a:r>
              <a:rPr lang="en-US" dirty="0">
                <a:solidFill>
                  <a:schemeClr val="bg1"/>
                </a:solidFill>
              </a:rPr>
              <a: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Tree>
    <p:extLst>
      <p:ext uri="{BB962C8B-B14F-4D97-AF65-F5344CB8AC3E}">
        <p14:creationId xmlns:p14="http://schemas.microsoft.com/office/powerpoint/2010/main" val="2789808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585323"/>
          </a:xfrm>
          <a:prstGeom prst="rect">
            <a:avLst/>
          </a:prstGeom>
          <a:solidFill>
            <a:schemeClr val="tx1"/>
          </a:solidFill>
        </p:spPr>
        <p:txBody>
          <a:bodyPr wrap="square" rtlCol="0">
            <a:spAutoFit/>
          </a:bodyPr>
          <a:lstStyle/>
          <a:p>
            <a:r>
              <a:rPr lang="fr-FR" dirty="0">
                <a:solidFill>
                  <a:schemeClr val="bg1"/>
                </a:solidFill>
              </a:rPr>
              <a:t>score = {</a:t>
            </a:r>
          </a:p>
          <a:p>
            <a:r>
              <a:rPr lang="fr-FR" dirty="0">
                <a:solidFill>
                  <a:schemeClr val="bg1"/>
                </a:solidFill>
              </a:rPr>
              <a:t>...   "joueur 1":    5,</a:t>
            </a:r>
          </a:p>
          <a:p>
            <a:r>
              <a:rPr lang="fr-FR" dirty="0">
                <a:solidFill>
                  <a:schemeClr val="bg1"/>
                </a:solidFill>
              </a:rPr>
              <a:t>...   "joueur 2":   35,</a:t>
            </a:r>
          </a:p>
          <a:p>
            <a:r>
              <a:rPr lang="fr-FR" dirty="0">
                <a:solidFill>
                  <a:schemeClr val="bg1"/>
                </a:solidFill>
              </a:rPr>
              <a:t>...   "joueur 3":   20,</a:t>
            </a:r>
          </a:p>
          <a:p>
            <a:r>
              <a:rPr lang="fr-FR" dirty="0">
                <a:solidFill>
                  <a:schemeClr val="bg1"/>
                </a:solidFill>
              </a:rPr>
              <a:t>...   "joueur 4":    2,</a:t>
            </a:r>
          </a:p>
          <a:p>
            <a:r>
              <a:rPr lang="fr-FR" dirty="0">
                <a:solidFill>
                  <a:schemeClr val="bg1"/>
                </a:solidFill>
              </a:rPr>
              <a:t>}</a:t>
            </a:r>
          </a:p>
          <a:p>
            <a:r>
              <a:rPr lang="fr-FR" dirty="0">
                <a:solidFill>
                  <a:schemeClr val="bg1"/>
                </a:solidFill>
              </a:rPr>
              <a:t>with open('</a:t>
            </a:r>
            <a:r>
              <a:rPr lang="fr-FR" dirty="0" err="1">
                <a:solidFill>
                  <a:schemeClr val="bg1"/>
                </a:solidFill>
              </a:rPr>
              <a:t>donnees</a:t>
            </a:r>
            <a:r>
              <a:rPr lang="fr-FR" dirty="0">
                <a:solidFill>
                  <a:schemeClr val="bg1"/>
                </a:solidFill>
              </a:rPr>
              <a:t>', '</a:t>
            </a:r>
            <a:r>
              <a:rPr lang="fr-FR" dirty="0" err="1">
                <a:solidFill>
                  <a:schemeClr val="bg1"/>
                </a:solidFill>
              </a:rPr>
              <a:t>wb</a:t>
            </a:r>
            <a:r>
              <a:rPr lang="fr-FR" dirty="0">
                <a:solidFill>
                  <a:schemeClr val="bg1"/>
                </a:solidFill>
              </a:rPr>
              <a:t>') as fichier:</a:t>
            </a:r>
          </a:p>
          <a:p>
            <a:r>
              <a:rPr lang="fr-FR" dirty="0">
                <a:solidFill>
                  <a:schemeClr val="bg1"/>
                </a:solidFill>
              </a:rPr>
              <a:t>...     </a:t>
            </a:r>
            <a:r>
              <a:rPr lang="fr-FR" dirty="0" err="1">
                <a:solidFill>
                  <a:schemeClr val="bg1"/>
                </a:solidFill>
              </a:rPr>
              <a:t>mon_pickler</a:t>
            </a:r>
            <a:r>
              <a:rPr lang="fr-FR" dirty="0">
                <a:solidFill>
                  <a:schemeClr val="bg1"/>
                </a:solidFill>
              </a:rPr>
              <a:t> = </a:t>
            </a:r>
            <a:r>
              <a:rPr lang="fr-FR" dirty="0" err="1">
                <a:solidFill>
                  <a:schemeClr val="bg1"/>
                </a:solidFill>
              </a:rPr>
              <a:t>pickle.Pickler</a:t>
            </a:r>
            <a:r>
              <a:rPr lang="fr-FR" dirty="0">
                <a:solidFill>
                  <a:schemeClr val="bg1"/>
                </a:solidFill>
              </a:rPr>
              <a:t>(fichier)</a:t>
            </a:r>
          </a:p>
          <a:p>
            <a:r>
              <a:rPr lang="fr-FR" dirty="0">
                <a:solidFill>
                  <a:schemeClr val="bg1"/>
                </a:solidFill>
              </a:rPr>
              <a:t>...     </a:t>
            </a:r>
            <a:r>
              <a:rPr lang="fr-FR" dirty="0" err="1">
                <a:solidFill>
                  <a:schemeClr val="bg1"/>
                </a:solidFill>
              </a:rPr>
              <a:t>mon_pickler.dump</a:t>
            </a:r>
            <a:r>
              <a:rPr lang="fr-FR" dirty="0">
                <a:solidFill>
                  <a:schemeClr val="bg1"/>
                </a:solidFill>
              </a:rPr>
              <a:t>(score)</a:t>
            </a:r>
          </a:p>
        </p:txBody>
      </p:sp>
    </p:spTree>
    <p:extLst>
      <p:ext uri="{BB962C8B-B14F-4D97-AF65-F5344CB8AC3E}">
        <p14:creationId xmlns:p14="http://schemas.microsoft.com/office/powerpoint/2010/main" val="16484631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a:t>
            </a:r>
            <a:r>
              <a:rPr lang="fr-FR" dirty="0" err="1"/>
              <a:t>rb</a:t>
            </a:r>
            <a:r>
              <a:rPr lang="fr-FR" dirty="0"/>
              <a:t>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a:t>
            </a:r>
            <a:r>
              <a:rPr lang="fr-FR" dirty="0" err="1">
                <a:solidFill>
                  <a:schemeClr val="bg1"/>
                </a:solidFill>
              </a:rPr>
              <a:t>donnees</a:t>
            </a:r>
            <a:r>
              <a:rPr lang="fr-FR" dirty="0">
                <a:solidFill>
                  <a:schemeClr val="bg1"/>
                </a:solidFill>
              </a:rPr>
              <a:t>', '</a:t>
            </a:r>
            <a:r>
              <a:rPr lang="fr-FR" dirty="0" err="1">
                <a:solidFill>
                  <a:schemeClr val="bg1"/>
                </a:solidFill>
              </a:rPr>
              <a:t>rb</a:t>
            </a:r>
            <a:r>
              <a:rPr lang="fr-FR" dirty="0">
                <a:solidFill>
                  <a:schemeClr val="bg1"/>
                </a:solidFill>
              </a:rPr>
              <a:t>') as fichier:</a:t>
            </a:r>
          </a:p>
          <a:p>
            <a:r>
              <a:rPr lang="fr-FR" dirty="0">
                <a:solidFill>
                  <a:schemeClr val="bg1"/>
                </a:solidFill>
              </a:rPr>
              <a:t>...     mon_depickler = </a:t>
            </a:r>
            <a:r>
              <a:rPr lang="fr-FR" dirty="0" err="1">
                <a:solidFill>
                  <a:schemeClr val="bg1"/>
                </a:solidFill>
              </a:rPr>
              <a:t>pickle.Unpickler</a:t>
            </a:r>
            <a:r>
              <a:rPr lang="fr-FR" dirty="0">
                <a:solidFill>
                  <a:schemeClr val="bg1"/>
                </a:solidFill>
              </a:rPr>
              <a:t>(fichier)</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a:t>
            </a:r>
            <a:r>
              <a:rPr lang="fr-FR" altLang="fr-FR" dirty="0" err="1"/>
              <a:t>load</a:t>
            </a:r>
            <a:r>
              <a:rPr lang="fr-FR" altLang="fr-FR" dirty="0"/>
              <a:t> de notre </a:t>
            </a:r>
            <a:r>
              <a:rPr lang="fr-FR" altLang="fr-FR" dirty="0" err="1"/>
              <a:t>depickler</a:t>
            </a:r>
            <a:r>
              <a:rPr lang="fr-FR" altLang="fr-FR" dirty="0"/>
              <a:t>.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a:t>
            </a:r>
            <a:r>
              <a:rPr lang="fr-FR" dirty="0" err="1">
                <a:solidFill>
                  <a:schemeClr val="bg1"/>
                </a:solidFill>
              </a:rPr>
              <a:t>donnees</a:t>
            </a:r>
            <a:r>
              <a:rPr lang="fr-FR" dirty="0">
                <a:solidFill>
                  <a:schemeClr val="bg1"/>
                </a:solidFill>
              </a:rPr>
              <a:t>', '</a:t>
            </a:r>
            <a:r>
              <a:rPr lang="fr-FR" dirty="0" err="1">
                <a:solidFill>
                  <a:schemeClr val="bg1"/>
                </a:solidFill>
              </a:rPr>
              <a:t>rb</a:t>
            </a:r>
            <a:r>
              <a:rPr lang="fr-FR" dirty="0">
                <a:solidFill>
                  <a:schemeClr val="bg1"/>
                </a:solidFill>
              </a:rPr>
              <a:t>') as fichier:</a:t>
            </a:r>
          </a:p>
          <a:p>
            <a:r>
              <a:rPr lang="fr-FR" dirty="0">
                <a:solidFill>
                  <a:schemeClr val="bg1"/>
                </a:solidFill>
              </a:rPr>
              <a:t>...     mon_depickler = </a:t>
            </a:r>
            <a:r>
              <a:rPr lang="fr-FR" dirty="0" err="1">
                <a:solidFill>
                  <a:schemeClr val="bg1"/>
                </a:solidFill>
              </a:rPr>
              <a:t>pickle.Unpickler</a:t>
            </a:r>
            <a:r>
              <a:rPr lang="fr-FR" dirty="0">
                <a:solidFill>
                  <a:schemeClr val="bg1"/>
                </a:solidFill>
              </a:rPr>
              <a:t>(fichier)</a:t>
            </a:r>
          </a:p>
          <a:p>
            <a:r>
              <a:rPr lang="fr-FR" dirty="0">
                <a:solidFill>
                  <a:schemeClr val="bg1"/>
                </a:solidFill>
              </a:rPr>
              <a:t>...     score_recupere = </a:t>
            </a:r>
            <a:r>
              <a:rPr lang="fr-FR" dirty="0" err="1">
                <a:solidFill>
                  <a:schemeClr val="bg1"/>
                </a:solidFill>
              </a:rPr>
              <a:t>mon_depickler.load</a:t>
            </a:r>
            <a:r>
              <a:rPr lang="fr-FR" dirty="0">
                <a:solidFill>
                  <a:schemeClr val="bg1"/>
                </a:solidFill>
              </a:rPr>
              <a:t>()</a:t>
            </a:r>
          </a:p>
        </p:txBody>
      </p:sp>
    </p:spTree>
    <p:extLst>
      <p:ext uri="{BB962C8B-B14F-4D97-AF65-F5344CB8AC3E}">
        <p14:creationId xmlns:p14="http://schemas.microsoft.com/office/powerpoint/2010/main" val="40435844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3416320"/>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p:txBody>
      </p:sp>
    </p:spTree>
    <p:extLst>
      <p:ext uri="{BB962C8B-B14F-4D97-AF65-F5344CB8AC3E}">
        <p14:creationId xmlns:p14="http://schemas.microsoft.com/office/powerpoint/2010/main" val="10042065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7406365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et Python est assez différent des autres langages, en termes de philosophie justement. Restez concentrés, ce langage n'a pas fini de vous étonner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Tree>
    <p:extLst>
      <p:ext uri="{BB962C8B-B14F-4D97-AF65-F5344CB8AC3E}">
        <p14:creationId xmlns:p14="http://schemas.microsoft.com/office/powerpoint/2010/main" val="3246554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a:t>
            </a:r>
            <a:r>
              <a:rPr lang="fr-FR" sz="1200" dirty="0" err="1"/>
              <a:t>Enhancement</a:t>
            </a:r>
            <a:r>
              <a:rPr lang="fr-FR" sz="1200" dirty="0"/>
              <a:t> </a:t>
            </a:r>
            <a:r>
              <a:rPr lang="fr-FR" sz="1200" dirty="0" err="1"/>
              <a:t>Proposals</a:t>
            </a:r>
            <a:r>
              <a:rPr lang="fr-FR" sz="1200" dirty="0"/>
              <a:t> », c'est à dire les propositions d'amélioration de Python.</a:t>
            </a:r>
          </a:p>
          <a:p>
            <a:endParaRPr lang="fr-FR" sz="1200" dirty="0"/>
          </a:p>
          <a:p>
            <a:r>
              <a:rPr lang="fr-FR" sz="1200" dirty="0"/>
              <a:t>Cette convention n'utilise pas le signe souligné _ pour séparer les mots. Le principe consiste à mettre en majuscule chaque lettre débutant un mot, par exemple :MaClasse.</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:class </a:t>
            </a:r>
            <a:r>
              <a:rPr lang="fr-FR" sz="1200" dirty="0" err="1"/>
              <a:t>NomDeLaClasse</a:t>
            </a:r>
            <a:r>
              <a:rPr lang="fr-FR" sz="1200"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Tree>
    <p:extLst>
      <p:ext uri="{BB962C8B-B14F-4D97-AF65-F5344CB8AC3E}">
        <p14:creationId xmlns:p14="http://schemas.microsoft.com/office/powerpoint/2010/main" val="22075415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a:t>
            </a:r>
            <a:r>
              <a:rPr lang="fr-FR" sz="1200" dirty="0" err="1">
                <a:solidFill>
                  <a:schemeClr val="bg1"/>
                </a:solidFill>
              </a:rPr>
              <a:t>self.nom</a:t>
            </a:r>
            <a:r>
              <a:rPr lang="fr-FR" sz="1200" dirty="0">
                <a:solidFill>
                  <a:schemeClr val="bg1"/>
                </a:solidFill>
              </a:rPr>
              <a:t>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Tree>
    <p:extLst>
      <p:ext uri="{BB962C8B-B14F-4D97-AF65-F5344CB8AC3E}">
        <p14:creationId xmlns:p14="http://schemas.microsoft.com/office/powerpoint/2010/main" val="32752844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a:t>
            </a:r>
            <a:r>
              <a:rPr lang="fr-FR" sz="1200" dirty="0" err="1"/>
              <a:t>objetbernard</a:t>
            </a:r>
            <a:r>
              <a:rPr lang="fr-FR" sz="1200" dirty="0"/>
              <a:t>, il nous sort quelque chose d'un peu imbuvable… Bon, l'essentiel est la mention précisant la classe dont l'objet est issu. On peut donc vérifier que c'est bien notre </a:t>
            </a:r>
            <a:r>
              <a:rPr lang="fr-FR" sz="1200" dirty="0" err="1"/>
              <a:t>classePersonnedont</a:t>
            </a:r>
            <a:r>
              <a:rPr lang="fr-FR" sz="1200" dirty="0"/>
              <a:t> est issu notre objet. On essaye ensuite d'afficher l'</a:t>
            </a:r>
            <a:r>
              <a:rPr lang="fr-FR" sz="1200" dirty="0" err="1"/>
              <a:t>attributnomde</a:t>
            </a:r>
            <a:r>
              <a:rPr lang="fr-FR" sz="1200" dirty="0"/>
              <a:t> notre </a:t>
            </a:r>
            <a:r>
              <a:rPr lang="fr-FR" sz="1200" dirty="0" err="1"/>
              <a:t>objetbernardet</a:t>
            </a:r>
            <a:r>
              <a:rPr lang="fr-FR" sz="1200" dirty="0"/>
              <a:t> on </a:t>
            </a:r>
            <a:r>
              <a:rPr lang="fr-FR" sz="1200" dirty="0" err="1"/>
              <a:t>obtient'Dupont</a:t>
            </a:r>
            <a:r>
              <a:rPr lang="fr-FR" sz="1200" dirty="0"/>
              <a:t>'(la valeur définie dans notre constructeur). Notez qu'on utilise le point (.), encore et toujours utilisé pour une relation d'appartenance (</a:t>
            </a:r>
            <a:r>
              <a:rPr lang="fr-FR" sz="1200" dirty="0" err="1"/>
              <a:t>nomest</a:t>
            </a:r>
            <a:r>
              <a:rPr lang="fr-FR" sz="1200" dirty="0"/>
              <a:t> un attribut de l'</a:t>
            </a:r>
            <a:r>
              <a:rPr lang="fr-FR" sz="1200" dirty="0" err="1"/>
              <a:t>objetbernard</a:t>
            </a:r>
            <a:r>
              <a:rPr lang="fr-FR" sz="1200" dirty="0"/>
              <a:t>). Encore un peu d'explications :</a:t>
            </a:r>
          </a:p>
          <a:p>
            <a:endParaRPr lang="fr-FR" sz="1200" dirty="0"/>
          </a:p>
          <a:p>
            <a:r>
              <a:rPr lang="fr-FR" sz="1200" b="1" dirty="0"/>
              <a:t>Quand on crée notre objet…</a:t>
            </a:r>
          </a:p>
          <a:p>
            <a:endParaRPr lang="fr-FR" sz="1200" dirty="0"/>
          </a:p>
          <a:p>
            <a:r>
              <a:rPr lang="fr-FR" sz="1200" dirty="0"/>
              <a:t>Quand on </a:t>
            </a:r>
            <a:r>
              <a:rPr lang="fr-FR" sz="1200" dirty="0" err="1"/>
              <a:t>tapePersonne</a:t>
            </a:r>
            <a:r>
              <a:rPr lang="fr-FR" sz="1200" dirty="0"/>
              <a:t>(),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
            </a:r>
            <a:r>
              <a:rPr lang="fr-FR" sz="1200" dirty="0" err="1"/>
              <a:t>attributnomle</a:t>
            </a:r>
            <a:r>
              <a:rPr lang="fr-FR" sz="1200" dirty="0"/>
              <a:t> plus simplement du monde :self.nom = "Dupont". À la fin de l'appel au constructeur, Python renvoie notre </a:t>
            </a:r>
            <a:r>
              <a:rPr lang="fr-FR" sz="1200" dirty="0" err="1"/>
              <a:t>objetselfmodifié</a:t>
            </a:r>
            <a:r>
              <a:rPr lang="fr-FR" sz="1200" dirty="0"/>
              <a:t>, avec notre attribut. On va réceptionner le tout dans notre </a:t>
            </a:r>
            <a:r>
              <a:rPr lang="fr-FR" sz="1200" dirty="0" err="1"/>
              <a:t>variablebernard</a:t>
            </a:r>
            <a:r>
              <a:rPr lang="fr-FR" sz="1200" dirty="0"/>
              <a:t>.</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Tree>
    <p:extLst>
      <p:ext uri="{BB962C8B-B14F-4D97-AF65-F5344CB8AC3E}">
        <p14:creationId xmlns:p14="http://schemas.microsoft.com/office/powerpoint/2010/main" val="29256562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 # Quelle originalité</a:t>
            </a:r>
          </a:p>
          <a:p>
            <a:r>
              <a:rPr lang="fr-FR" sz="1200" dirty="0">
                <a:solidFill>
                  <a:schemeClr val="bg1"/>
                </a:solidFill>
              </a:rPr>
              <a:t>        </a:t>
            </a:r>
            <a:r>
              <a:rPr lang="fr-FR" sz="1200" dirty="0" err="1">
                <a:solidFill>
                  <a:schemeClr val="bg1"/>
                </a:solidFill>
              </a:rPr>
              <a:t>self.age</a:t>
            </a:r>
            <a:r>
              <a:rPr lang="fr-FR" sz="1200" dirty="0">
                <a:solidFill>
                  <a:schemeClr val="bg1"/>
                </a:solidFill>
              </a:rPr>
              <a:t> = 33 # Cela n'engage à rien</a:t>
            </a:r>
          </a:p>
          <a:p>
            <a:r>
              <a:rPr lang="fr-FR" sz="1200" dirty="0">
                <a:solidFill>
                  <a:schemeClr val="bg1"/>
                </a:solidFill>
              </a:rPr>
              <a:t>        </a:t>
            </a:r>
            <a:r>
              <a:rPr lang="fr-FR" sz="1200" dirty="0" err="1">
                <a:solidFill>
                  <a:schemeClr val="bg1"/>
                </a:solidFill>
              </a:rPr>
              <a:t>self.lieu_residence</a:t>
            </a:r>
            <a:r>
              <a:rPr lang="fr-FR" sz="1200" dirty="0">
                <a:solidFill>
                  <a:schemeClr val="bg1"/>
                </a:solidFill>
              </a:rPr>
              <a:t>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a:t>
            </a:r>
            <a:r>
              <a:rPr lang="fr-FR" sz="1200" dirty="0" err="1">
                <a:solidFill>
                  <a:schemeClr val="bg1"/>
                </a:solidFill>
              </a:rPr>
              <a:t>jean.nom</a:t>
            </a:r>
            <a:endParaRPr lang="fr-FR" sz="1200" dirty="0">
              <a:solidFill>
                <a:schemeClr val="bg1"/>
              </a:solidFill>
            </a:endParaRPr>
          </a:p>
          <a:p>
            <a:r>
              <a:rPr lang="fr-FR" sz="1200" dirty="0">
                <a:solidFill>
                  <a:schemeClr val="bg1"/>
                </a:solidFill>
              </a:rPr>
              <a:t>'Dupont’</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a:t>
            </a:r>
            <a:r>
              <a:rPr lang="fr-FR" sz="1200" dirty="0" err="1">
                <a:solidFill>
                  <a:schemeClr val="bg1"/>
                </a:solidFill>
              </a:rPr>
              <a:t>jean.lieu_residence</a:t>
            </a:r>
            <a:endParaRPr lang="fr-FR" sz="1200" dirty="0">
              <a:solidFill>
                <a:schemeClr val="bg1"/>
              </a:solidFill>
            </a:endParaRP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a:t>
            </a:r>
            <a:r>
              <a:rPr lang="fr-FR" sz="1200" dirty="0" err="1">
                <a:solidFill>
                  <a:schemeClr val="bg1"/>
                </a:solidFill>
              </a:rPr>
              <a:t>jean.lieu_residence</a:t>
            </a:r>
            <a:r>
              <a:rPr lang="fr-FR" sz="1200" dirty="0">
                <a:solidFill>
                  <a:schemeClr val="bg1"/>
                </a:solidFill>
              </a:rPr>
              <a:t> = "Berlin"</a:t>
            </a:r>
          </a:p>
          <a:p>
            <a:r>
              <a:rPr lang="fr-FR" sz="1200" dirty="0">
                <a:solidFill>
                  <a:schemeClr val="bg1"/>
                </a:solidFill>
              </a:rPr>
              <a:t>&gt;&gt;&gt; </a:t>
            </a:r>
            <a:r>
              <a:rPr lang="fr-FR" sz="1200" dirty="0" err="1">
                <a:solidFill>
                  <a:schemeClr val="bg1"/>
                </a:solidFill>
              </a:rPr>
              <a:t>jean.lieu_residence</a:t>
            </a:r>
            <a:endParaRPr lang="fr-FR" sz="1200" dirty="0">
              <a:solidFill>
                <a:schemeClr val="bg1"/>
              </a:solidFill>
            </a:endParaRPr>
          </a:p>
          <a:p>
            <a:r>
              <a:rPr lang="fr-FR" sz="1200" dirty="0">
                <a:solidFill>
                  <a:schemeClr val="bg1"/>
                </a:solidFill>
              </a:rPr>
              <a:t>'Berlin'</a:t>
            </a:r>
          </a:p>
        </p:txBody>
      </p:sp>
    </p:spTree>
    <p:extLst>
      <p:ext uri="{BB962C8B-B14F-4D97-AF65-F5344CB8AC3E}">
        <p14:creationId xmlns:p14="http://schemas.microsoft.com/office/powerpoint/2010/main" val="2616960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Tree>
    <p:extLst>
      <p:ext uri="{BB962C8B-B14F-4D97-AF65-F5344CB8AC3E}">
        <p14:creationId xmlns:p14="http://schemas.microsoft.com/office/powerpoint/2010/main" val="127787999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a:t>
            </a:r>
            <a:r>
              <a:rPr lang="fr-FR" sz="1200" dirty="0" err="1"/>
              <a:t>simplementobjet.attribut</a:t>
            </a:r>
            <a:r>
              <a:rPr lang="fr-FR" sz="1200" dirty="0"/>
              <a: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a:t>
            </a:r>
            <a:r>
              <a:rPr lang="fr-FR" sz="1200" dirty="0" err="1"/>
              <a:t>écrivezobjet.attribut</a:t>
            </a:r>
            <a:r>
              <a:rPr lang="fr-FR" sz="1200" dirty="0"/>
              <a: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a:t>
            </a:r>
            <a:r>
              <a:rPr lang="fr-FR" sz="1200" dirty="0" err="1">
                <a:solidFill>
                  <a:schemeClr val="bg1"/>
                </a:solidFill>
              </a:rPr>
              <a:t>self.lieu_residence</a:t>
            </a:r>
            <a:r>
              <a:rPr lang="fr-FR" sz="1200" dirty="0">
                <a:solidFill>
                  <a:schemeClr val="bg1"/>
                </a:solidFill>
              </a:rPr>
              <a:t>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Tree>
    <p:extLst>
      <p:ext uri="{BB962C8B-B14F-4D97-AF65-F5344CB8AC3E}">
        <p14:creationId xmlns:p14="http://schemas.microsoft.com/office/powerpoint/2010/main" val="103648834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
            </a:r>
            <a:r>
              <a:rPr lang="fr-FR" sz="1200" dirty="0" err="1"/>
              <a:t>attributsnom,prenom</a:t>
            </a:r>
            <a:r>
              <a:rPr lang="fr-FR" sz="1200" dirty="0"/>
              <a:t>,…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a:t>
            </a:r>
            <a:r>
              <a:rPr lang="fr-FR" sz="1200" dirty="0" err="1"/>
              <a:t>ladocstring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a:t>
            </a:r>
            <a:r>
              <a:rPr lang="fr-FR" sz="1200" dirty="0" err="1"/>
              <a:t>objets_crees</a:t>
            </a:r>
            <a:r>
              <a:rPr lang="fr-FR" sz="1200" dirty="0"/>
              <a:t> s'incrémente de 1. Cela peut être utile d'avoir des attributs de classe, quand tous nos objets doivent avoir certaines données identiques. Nous aurons l'occasion d'en reparler par la suite.</a:t>
            </a:r>
          </a:p>
        </p:txBody>
      </p:sp>
    </p:spTree>
    <p:extLst>
      <p:ext uri="{BB962C8B-B14F-4D97-AF65-F5344CB8AC3E}">
        <p14:creationId xmlns:p14="http://schemas.microsoft.com/office/powerpoint/2010/main" val="17460912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Tree>
    <p:extLst>
      <p:ext uri="{BB962C8B-B14F-4D97-AF65-F5344CB8AC3E}">
        <p14:creationId xmlns:p14="http://schemas.microsoft.com/office/powerpoint/2010/main" val="31540416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Tree>
    <p:extLst>
      <p:ext uri="{BB962C8B-B14F-4D97-AF65-F5344CB8AC3E}">
        <p14:creationId xmlns:p14="http://schemas.microsoft.com/office/powerpoint/2010/main" val="16133812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a:t>
            </a:r>
            <a:r>
              <a:rPr lang="fr-FR" sz="1200" dirty="0" err="1">
                <a:solidFill>
                  <a:schemeClr val="bg1"/>
                </a:solidFill>
              </a:rPr>
              <a:t>bound</a:t>
            </a:r>
            <a:r>
              <a:rPr lang="fr-FR" sz="1200" dirty="0">
                <a:solidFill>
                  <a:schemeClr val="bg1"/>
                </a:solidFill>
              </a:rPr>
              <a:t> </a:t>
            </a:r>
            <a:r>
              <a:rPr lang="fr-FR" sz="1200" dirty="0" err="1">
                <a:solidFill>
                  <a:schemeClr val="bg1"/>
                </a:solidFill>
              </a:rPr>
              <a:t>method</a:t>
            </a:r>
            <a:r>
              <a:rPr lang="fr-FR" sz="1200" dirty="0">
                <a:solidFill>
                  <a:schemeClr val="bg1"/>
                </a:solidFill>
              </a:rPr>
              <a:t> </a:t>
            </a:r>
            <a:r>
              <a:rPr lang="fr-FR" sz="1200" dirty="0" err="1">
                <a:solidFill>
                  <a:schemeClr val="bg1"/>
                </a:solidFill>
              </a:rPr>
              <a:t>TableauNoir.ecrire</a:t>
            </a:r>
            <a:r>
              <a:rPr lang="fr-FR" sz="1200" dirty="0">
                <a:solidFill>
                  <a:schemeClr val="bg1"/>
                </a:solidFill>
              </a:rPr>
              <a:t> of &lt;__main__.</a:t>
            </a:r>
            <a:r>
              <a:rPr lang="fr-FR" sz="1200" dirty="0" err="1">
                <a:solidFill>
                  <a:schemeClr val="bg1"/>
                </a:solidFill>
              </a:rPr>
              <a:t>TableauNoir</a:t>
            </a:r>
            <a:r>
              <a:rPr lang="fr-FR" sz="1200" dirty="0">
                <a:solidFill>
                  <a:schemeClr val="bg1"/>
                </a:solidFill>
              </a:rPr>
              <a:t>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Tree>
    <p:extLst>
      <p:ext uri="{BB962C8B-B14F-4D97-AF65-F5344CB8AC3E}">
        <p14:creationId xmlns:p14="http://schemas.microsoft.com/office/powerpoint/2010/main" val="47246855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Tree>
    <p:extLst>
      <p:ext uri="{BB962C8B-B14F-4D97-AF65-F5344CB8AC3E}">
        <p14:creationId xmlns:p14="http://schemas.microsoft.com/office/powerpoint/2010/main" val="110239769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Tree>
    <p:extLst>
      <p:ext uri="{BB962C8B-B14F-4D97-AF65-F5344CB8AC3E}">
        <p14:creationId xmlns:p14="http://schemas.microsoft.com/office/powerpoint/2010/main" val="254321284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a:t>
            </a:r>
            <a:r>
              <a:rPr lang="fr-FR" sz="1200" dirty="0" err="1"/>
              <a:t>built-in</a:t>
            </a:r>
            <a:r>
              <a:rPr lang="fr-FR" sz="1200" dirty="0"/>
              <a:t>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 1</a:t>
            </a:r>
          </a:p>
          <a:p>
            <a:r>
              <a:rPr lang="fr-FR" sz="1200" dirty="0">
                <a:solidFill>
                  <a:schemeClr val="bg1"/>
                </a:solidFill>
              </a:rPr>
              <a:t>    def combien(cls):</a:t>
            </a:r>
          </a:p>
          <a:p>
            <a:r>
              <a:rPr lang="fr-FR" sz="1200" dirty="0">
                <a:solidFill>
                  <a:schemeClr val="bg1"/>
                </a:solidFill>
              </a:rPr>
              <a:t>        """Méthode de classe affichant combien d'objets ont été créés"""</a:t>
            </a:r>
          </a:p>
          <a:p>
            <a:r>
              <a:rPr lang="fr-FR" sz="1200" dirty="0">
                <a:solidFill>
                  <a:schemeClr val="bg1"/>
                </a:solidFill>
              </a:rPr>
              <a:t>        print("Jusqu'à présent, {} objets ont été </a:t>
            </a:r>
            <a:r>
              <a:rPr lang="fr-FR" sz="1200" dirty="0" err="1">
                <a:solidFill>
                  <a:schemeClr val="bg1"/>
                </a:solidFill>
              </a:rPr>
              <a:t>créés.".format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 </a:t>
            </a:r>
            <a:r>
              <a:rPr lang="fr-FR" sz="1200" dirty="0" err="1">
                <a:solidFill>
                  <a:schemeClr val="bg1"/>
                </a:solidFill>
              </a:rPr>
              <a:t>classmethod</a:t>
            </a:r>
            <a:r>
              <a:rPr lang="fr-FR" sz="1200" dirty="0">
                <a:solidFill>
                  <a:schemeClr val="bg1"/>
                </a:solidFill>
              </a:rPr>
              <a:t>(combien)</a:t>
            </a:r>
          </a:p>
        </p:txBody>
      </p:sp>
    </p:spTree>
    <p:extLst>
      <p:ext uri="{BB962C8B-B14F-4D97-AF65-F5344CB8AC3E}">
        <p14:creationId xmlns:p14="http://schemas.microsoft.com/office/powerpoint/2010/main" val="39871621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Compteur.combien</a:t>
            </a:r>
            <a:r>
              <a:rPr lang="fr-FR" sz="1200" dirty="0">
                <a:solidFill>
                  <a:schemeClr val="bg1"/>
                </a:solidFill>
              </a:rPr>
              <a:t>()</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a:t>
            </a:r>
            <a:r>
              <a:rPr lang="fr-FR" sz="1200" dirty="0" err="1">
                <a:solidFill>
                  <a:schemeClr val="bg1"/>
                </a:solidFill>
              </a:rPr>
              <a:t>Compteur.combien</a:t>
            </a:r>
            <a:r>
              <a:rPr lang="fr-FR" sz="1200" dirty="0">
                <a:solidFill>
                  <a:schemeClr val="bg1"/>
                </a:solidFill>
              </a:rPr>
              <a:t>()</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a:t>
            </a:r>
            <a:r>
              <a:rPr lang="fr-FR" sz="1200" dirty="0" err="1">
                <a:solidFill>
                  <a:schemeClr val="bg1"/>
                </a:solidFill>
              </a:rPr>
              <a:t>Compteur.combien</a:t>
            </a:r>
            <a:r>
              <a:rPr lang="fr-FR" sz="1200" dirty="0">
                <a:solidFill>
                  <a:schemeClr val="bg1"/>
                </a:solidFill>
              </a:rPr>
              <a:t>()</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t>
            </a:r>
            <a:r>
              <a:rPr lang="fr-FR" sz="1200" dirty="0" err="1"/>
              <a:t>a.combien</a:t>
            </a:r>
            <a:r>
              <a:rPr lang="fr-FR" sz="1200" dirty="0"/>
              <a:t>().</a:t>
            </a:r>
          </a:p>
          <a:p>
            <a:endParaRPr lang="fr-FR" sz="1200" dirty="0"/>
          </a:p>
          <a:p>
            <a:r>
              <a:rPr lang="fr-FR" sz="1200" dirty="0"/>
              <a:t>Enfin, pour que Python reconnaisse une méthode de classe, il faut appeler la fonction class </a:t>
            </a:r>
            <a:r>
              <a:rPr lang="fr-FR" sz="1200" dirty="0" err="1"/>
              <a:t>method</a:t>
            </a:r>
            <a:r>
              <a:rPr lang="fr-FR" sz="1200" dirty="0"/>
              <a:t>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Tree>
    <p:extLst>
      <p:ext uri="{BB962C8B-B14F-4D97-AF65-F5344CB8AC3E}">
        <p14:creationId xmlns:p14="http://schemas.microsoft.com/office/powerpoint/2010/main" val="30390879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Tree>
    <p:extLst>
      <p:ext uri="{BB962C8B-B14F-4D97-AF65-F5344CB8AC3E}">
        <p14:creationId xmlns:p14="http://schemas.microsoft.com/office/powerpoint/2010/main" val="1878398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set_var</a:t>
            </a:r>
            <a:r>
              <a:rPr lang="fr-FR" sz="1200" dirty="0">
                <a:solidFill>
                  <a:schemeClr val="bg1"/>
                </a:solidFill>
              </a:rPr>
              <a:t>(</a:t>
            </a:r>
            <a:r>
              <a:rPr lang="fr-FR" sz="1200" dirty="0" err="1">
                <a:solidFill>
                  <a:schemeClr val="bg1"/>
                </a:solidFill>
              </a:rPr>
              <a:t>nouvelle_valeur</a:t>
            </a:r>
            <a:r>
              <a:rPr lang="fr-FR" sz="1200" dirty="0">
                <a:solidFill>
                  <a:schemeClr val="bg1"/>
                </a:solidFill>
              </a:rPr>
              <a:t>):</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a:t>
            </a:r>
            <a:r>
              <a:rPr lang="fr-FR" sz="1200" dirty="0" err="1">
                <a:solidFill>
                  <a:schemeClr val="bg1"/>
                </a:solidFill>
              </a:rPr>
              <a:t>NameError</a:t>
            </a:r>
            <a:r>
              <a:rPr lang="fr-FR" sz="1200" dirty="0">
                <a:solidFill>
                  <a:schemeClr val="bg1"/>
                </a:solidFill>
              </a:rPr>
              <a:t>:</a:t>
            </a:r>
          </a:p>
          <a:p>
            <a:r>
              <a:rPr lang="fr-FR" sz="1200" dirty="0">
                <a:solidFill>
                  <a:schemeClr val="bg1"/>
                </a:solidFill>
              </a:rPr>
              <a:t>        print("La variable var n'existe pas encore.")</a:t>
            </a:r>
          </a:p>
          <a:p>
            <a:r>
              <a:rPr lang="fr-FR" sz="1200" dirty="0">
                <a:solidFill>
                  <a:schemeClr val="bg1"/>
                </a:solidFill>
              </a:rPr>
              <a:t>    var = </a:t>
            </a:r>
            <a:r>
              <a:rPr lang="fr-FR" sz="1200" dirty="0" err="1">
                <a:solidFill>
                  <a:schemeClr val="bg1"/>
                </a:solidFill>
              </a:rPr>
              <a:t>nouvelle_valeur</a:t>
            </a:r>
            <a:endParaRPr lang="fr-FR" sz="1200" dirty="0">
              <a:solidFill>
                <a:schemeClr val="bg1"/>
              </a:solidFill>
            </a:endParaRPr>
          </a:p>
          <a:p>
            <a:r>
              <a:rPr lang="fr-FR" sz="1200" dirty="0">
                <a:solidFill>
                  <a:schemeClr val="bg1"/>
                </a:solidFill>
              </a:rPr>
              <a:t>    print("Après l'affectation, notre variable var vaut {0}.".format(var))</a:t>
            </a:r>
          </a:p>
        </p:txBody>
      </p:sp>
    </p:spTree>
    <p:extLst>
      <p:ext uri="{BB962C8B-B14F-4D97-AF65-F5344CB8AC3E}">
        <p14:creationId xmlns:p14="http://schemas.microsoft.com/office/powerpoint/2010/main" val="322554512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setattr()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Tree>
    <p:extLst>
      <p:ext uri="{BB962C8B-B14F-4D97-AF65-F5344CB8AC3E}">
        <p14:creationId xmlns:p14="http://schemas.microsoft.com/office/powerpoint/2010/main" val="10759538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349450093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a:t>
            </a:r>
            <a:r>
              <a:rPr lang="fr-FR" altLang="fr-FR" sz="1200" dirty="0" err="1"/>
              <a:t>callable</a:t>
            </a:r>
            <a:r>
              <a:rPr lang="fr-FR" altLang="fr-FR" sz="1200" dirty="0"/>
              <a:t>).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a:t>
            </a:r>
            <a:r>
              <a:rPr lang="fr-FR" altLang="fr-FR" sz="1200" dirty="0" err="1"/>
              <a:t>spécial__dict</a:t>
            </a:r>
            <a:r>
              <a:rPr lang="fr-FR" altLang="fr-FR" sz="1200" dirty="0"/>
              <a: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a:t>
            </a:r>
            <a:r>
              <a:rPr lang="fr-FR" altLang="fr-FR" sz="1200" dirty="0" err="1"/>
              <a:t>spécial__dict</a:t>
            </a:r>
            <a:r>
              <a:rPr lang="fr-FR" altLang="fr-FR" sz="1200" dirty="0"/>
              <a: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a:t>
            </a:r>
            <a:r>
              <a:rPr lang="fr-FR" sz="1200" dirty="0" err="1">
                <a:solidFill>
                  <a:schemeClr val="bg1"/>
                </a:solidFill>
              </a:rPr>
              <a:t>un_test</a:t>
            </a:r>
            <a:r>
              <a:rPr lang="fr-FR" sz="1200" dirty="0">
                <a:solidFill>
                  <a:schemeClr val="bg1"/>
                </a:solidFill>
              </a:rPr>
              <a:t> = Test()</a:t>
            </a:r>
          </a:p>
          <a:p>
            <a:r>
              <a:rPr lang="fr-FR" sz="1200" dirty="0">
                <a:solidFill>
                  <a:schemeClr val="bg1"/>
                </a:solidFill>
              </a:rPr>
              <a:t>&gt;&gt;&gt; </a:t>
            </a:r>
            <a:r>
              <a:rPr lang="fr-FR" sz="1200" dirty="0" err="1">
                <a:solidFill>
                  <a:schemeClr val="bg1"/>
                </a:solidFill>
              </a:rPr>
              <a:t>un_test.afficher_attribut</a:t>
            </a:r>
            <a:r>
              <a:rPr lang="fr-FR" sz="1200" dirty="0">
                <a:solidFill>
                  <a:schemeClr val="bg1"/>
                </a:solidFill>
              </a:rPr>
              <a: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a:t>
            </a:r>
            <a:r>
              <a:rPr lang="fr-FR" sz="1200" dirty="0" err="1">
                <a:solidFill>
                  <a:schemeClr val="bg1"/>
                </a:solidFill>
              </a:rPr>
              <a:t>reduce_ex</a:t>
            </a:r>
            <a:r>
              <a:rPr lang="fr-FR" sz="1200" dirty="0">
                <a:solidFill>
                  <a:schemeClr val="bg1"/>
                </a:solidFill>
              </a:rPr>
              <a:t>__', '__repr__', '_</a:t>
            </a:r>
          </a:p>
          <a:p>
            <a:r>
              <a:rPr lang="fr-FR" sz="1200" dirty="0">
                <a:solidFill>
                  <a:schemeClr val="bg1"/>
                </a:solidFill>
              </a:rPr>
              <a:t>_setattr__', '__sizeof__', '__str__', '__subclasshook__', '__weakref__', 'affich</a:t>
            </a:r>
          </a:p>
          <a:p>
            <a:r>
              <a:rPr lang="fr-FR" sz="1200" dirty="0" err="1">
                <a:solidFill>
                  <a:schemeClr val="bg1"/>
                </a:solidFill>
              </a:rPr>
              <a:t>er_attribut</a:t>
            </a:r>
            <a:r>
              <a:rPr lang="fr-FR" sz="1200" dirty="0">
                <a:solidFill>
                  <a:schemeClr val="bg1"/>
                </a:solidFill>
              </a:rPr>
              <a:t>', '</a:t>
            </a:r>
            <a:r>
              <a:rPr lang="fr-FR" sz="1200" dirty="0" err="1">
                <a:solidFill>
                  <a:schemeClr val="bg1"/>
                </a:solidFill>
              </a:rPr>
              <a:t>mon_attribut</a:t>
            </a:r>
            <a:r>
              <a:rPr lang="fr-FR" sz="1200" dirty="0">
                <a:solidFill>
                  <a:schemeClr val="bg1"/>
                </a:solidFill>
              </a:rPr>
              <a:t>']</a:t>
            </a:r>
          </a:p>
          <a:p>
            <a:r>
              <a:rPr lang="fr-FR" sz="1200" dirty="0">
                <a:solidFill>
                  <a:schemeClr val="bg1"/>
                </a:solidFill>
              </a:rPr>
              <a:t>&gt;&gt;&gt;</a:t>
            </a:r>
          </a:p>
        </p:txBody>
      </p:sp>
    </p:spTree>
    <p:extLst>
      <p:ext uri="{BB962C8B-B14F-4D97-AF65-F5344CB8AC3E}">
        <p14:creationId xmlns:p14="http://schemas.microsoft.com/office/powerpoint/2010/main" val="23048772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a:t>
            </a:r>
            <a:r>
              <a:rPr lang="en-US" sz="1200" dirty="0" err="1">
                <a:solidFill>
                  <a:schemeClr val="bg1"/>
                </a:solidFill>
              </a:rPr>
              <a:t>un_test.__dict</a:t>
            </a:r>
            <a:r>
              <a:rPr lang="en-US" sz="1200" dirty="0">
                <a:solidFill>
                  <a:schemeClr val="bg1"/>
                </a:solidFill>
              </a:rPr>
              <a:t>__</a:t>
            </a:r>
          </a:p>
          <a:p>
            <a:r>
              <a:rPr lang="en-US" sz="1200" dirty="0">
                <a:solidFill>
                  <a:schemeClr val="bg1"/>
                </a:solidFill>
              </a:rPr>
              <a:t>{'mon_attribut':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a:t>
            </a:r>
            <a:r>
              <a:rPr lang="fr-FR" altLang="fr-FR" sz="1200" dirty="0" err="1"/>
              <a:t>soulignés__de</a:t>
            </a:r>
            <a:r>
              <a:rPr lang="fr-FR" altLang="fr-FR" sz="1200" dirty="0"/>
              <a:t>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Tree>
    <p:extLst>
      <p:ext uri="{BB962C8B-B14F-4D97-AF65-F5344CB8AC3E}">
        <p14:creationId xmlns:p14="http://schemas.microsoft.com/office/powerpoint/2010/main" val="35575913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a:t>
            </a:r>
            <a:r>
              <a:rPr lang="fr-FR" altLang="fr-FR" sz="1400" dirty="0" err="1"/>
              <a:t>NomClasse</a:t>
            </a:r>
            <a:r>
              <a:rPr lang="fr-FR" altLang="fr-FR" sz="1400" dirty="0"/>
              <a: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Tree>
    <p:extLst>
      <p:ext uri="{BB962C8B-B14F-4D97-AF65-F5344CB8AC3E}">
        <p14:creationId xmlns:p14="http://schemas.microsoft.com/office/powerpoint/2010/main" val="38551639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513876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mon_</a:t>
            </a:r>
            <a:r>
              <a:rPr lang="fr-FR" altLang="fr-FR" sz="1400" b="1" dirty="0"/>
              <a:t>objet.get_mon_attribut()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4373825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357232169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Tree>
    <p:extLst>
      <p:ext uri="{BB962C8B-B14F-4D97-AF65-F5344CB8AC3E}">
        <p14:creationId xmlns:p14="http://schemas.microsoft.com/office/powerpoint/2010/main" val="38479190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Tree>
    <p:extLst>
      <p:ext uri="{BB962C8B-B14F-4D97-AF65-F5344CB8AC3E}">
        <p14:creationId xmlns:p14="http://schemas.microsoft.com/office/powerpoint/2010/main" val="2588031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dirty="0">
                <a:solidFill>
                  <a:schemeClr val="accent1"/>
                </a:solidFill>
              </a:rPr>
              <a:t>LES BASES</a:t>
            </a:r>
          </a:p>
        </p:txBody>
      </p:sp>
    </p:spTree>
    <p:extLst>
      <p:ext uri="{BB962C8B-B14F-4D97-AF65-F5344CB8AC3E}">
        <p14:creationId xmlns:p14="http://schemas.microsoft.com/office/powerpoint/2010/main" val="293353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err="1">
                <a:solidFill>
                  <a:schemeClr val="bg1"/>
                </a:solidFill>
              </a:rPr>
              <a:t>NameError</a:t>
            </a:r>
            <a:r>
              <a:rPr lang="fr-FR" sz="1200" dirty="0">
                <a:solidFill>
                  <a:schemeClr val="bg1"/>
                </a:solidFill>
              </a:rPr>
              <a:t>: name 'var' is not </a:t>
            </a:r>
            <a:r>
              <a:rPr lang="fr-FR" sz="1200" dirty="0" err="1">
                <a:solidFill>
                  <a:schemeClr val="bg1"/>
                </a:solidFill>
              </a:rPr>
              <a:t>defined</a:t>
            </a:r>
            <a:endParaRPr lang="fr-FR" sz="1200" dirty="0">
              <a:solidFill>
                <a:schemeClr val="bg1"/>
              </a:solidFill>
            </a:endParaRPr>
          </a:p>
        </p:txBody>
      </p:sp>
    </p:spTree>
    <p:extLst>
      <p:ext uri="{BB962C8B-B14F-4D97-AF65-F5344CB8AC3E}">
        <p14:creationId xmlns:p14="http://schemas.microsoft.com/office/powerpoint/2010/main" val="39795156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self.age = 33</a:t>
            </a:r>
          </a:p>
          <a:p>
            <a:r>
              <a:rPr lang="fr-FR" sz="1200" dirty="0">
                <a:solidFill>
                  <a:schemeClr val="bg1"/>
                </a:solidFill>
              </a:rPr>
              <a:t>        self._lieu_residence = "Paris" # Notez le souligné _ devant le nom</a:t>
            </a:r>
          </a:p>
          <a:p>
            <a:r>
              <a:rPr lang="fr-FR" sz="1200" dirty="0">
                <a:solidFill>
                  <a:schemeClr val="bg1"/>
                </a:solidFill>
              </a:rPr>
              <a:t>    def _get_lieu_residence(self):</a:t>
            </a:r>
          </a:p>
          <a:p>
            <a:r>
              <a:rPr lang="fr-FR" sz="1200" dirty="0">
                <a:solidFill>
                  <a:schemeClr val="bg1"/>
                </a:solidFill>
              </a:rPr>
              <a:t>    """Méthode qui sera appelée quand on souhaitera accéder en lecture</a:t>
            </a:r>
          </a:p>
          <a:p>
            <a:r>
              <a:rPr lang="fr-FR" sz="1200" dirty="0">
                <a:solidFill>
                  <a:schemeClr val="bg1"/>
                </a:solidFill>
              </a:rPr>
              <a:t>        à l'attribut 'lieu_residence'"""</a:t>
            </a:r>
          </a:p>
          <a:p>
            <a:r>
              <a:rPr lang="fr-FR" sz="1200" dirty="0">
                <a:solidFill>
                  <a:schemeClr val="bg1"/>
                </a:solidFill>
              </a:rPr>
              <a:t>        </a:t>
            </a:r>
          </a:p>
          <a:p>
            <a:r>
              <a:rPr lang="fr-FR" sz="1200" dirty="0">
                <a:solidFill>
                  <a:schemeClr val="bg1"/>
                </a:solidFill>
              </a:rPr>
              <a:t>        </a:t>
            </a:r>
          </a:p>
          <a:p>
            <a:r>
              <a:rPr lang="fr-FR" sz="1200" dirty="0">
                <a:solidFill>
                  <a:schemeClr val="bg1"/>
                </a:solidFill>
              </a:rPr>
              <a:t>        print("On accède à l'attribut lieu_residence !")</a:t>
            </a:r>
          </a:p>
          <a:p>
            <a:r>
              <a:rPr lang="fr-FR" sz="1200" dirty="0">
                <a:solidFill>
                  <a:schemeClr val="bg1"/>
                </a:solidFill>
              </a:rPr>
              <a:t>        return self._lieu_residence</a:t>
            </a: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self.prenom,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property(_get_lieu_residence, _set_lieu_residence)</a:t>
            </a:r>
          </a:p>
        </p:txBody>
      </p:sp>
    </p:spTree>
    <p:extLst>
      <p:ext uri="{BB962C8B-B14F-4D97-AF65-F5344CB8AC3E}">
        <p14:creationId xmlns:p14="http://schemas.microsoft.com/office/powerpoint/2010/main" val="23728881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a:t>
            </a:r>
            <a:r>
              <a:rPr lang="fr-FR" altLang="fr-FR" sz="1400" dirty="0" err="1"/>
              <a:t>objet.lieu_residence</a:t>
            </a:r>
            <a:r>
              <a:rPr lang="fr-FR" altLang="fr-FR" sz="1400" dirty="0"/>
              <a:t>, Python tombe sur une propriété redirigeant vers la méthode </a:t>
            </a:r>
            <a:r>
              <a:rPr lang="fr-FR" altLang="fr-FR" sz="1400" b="1" dirty="0"/>
              <a:t>_get_lieu_residence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a:t>
            </a:r>
            <a:r>
              <a:rPr lang="fr-FR" altLang="fr-FR" sz="1400" dirty="0" err="1"/>
              <a:t>objet.lieu_residence</a:t>
            </a:r>
            <a:r>
              <a:rPr lang="fr-FR" altLang="fr-FR" sz="1400" dirty="0"/>
              <a:t> = valeur, Python appelle la méthode </a:t>
            </a:r>
            <a:r>
              <a:rPr lang="fr-FR" altLang="fr-FR" sz="1400" b="1" dirty="0"/>
              <a:t>_set_lieu_residence</a:t>
            </a:r>
            <a:r>
              <a:rPr lang="fr-FR" altLang="fr-FR" sz="1400" dirty="0"/>
              <a:t> en lui passant en paramètre la nouvelle valeur.</a:t>
            </a:r>
          </a:p>
        </p:txBody>
      </p:sp>
    </p:spTree>
    <p:extLst>
      <p:ext uri="{BB962C8B-B14F-4D97-AF65-F5344CB8AC3E}">
        <p14:creationId xmlns:p14="http://schemas.microsoft.com/office/powerpoint/2010/main" val="348952012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a:t>
            </a:r>
            <a:r>
              <a:rPr lang="fr-FR" sz="1400" dirty="0" err="1"/>
              <a:t>objet.lieu_residence</a:t>
            </a:r>
            <a:r>
              <a:rPr lang="fr-FR" sz="1400" dirty="0"/>
              <a:t> et, en quatrième position, une méthode qui sera appelée quand on fera help(</a:t>
            </a:r>
            <a:r>
              <a:rPr lang="fr-FR" sz="1400" dirty="0" err="1"/>
              <a:t>objet.lieu_residence</a:t>
            </a:r>
            <a:r>
              <a:rPr lang="fr-FR" sz="1400" dirty="0"/>
              <a:t>).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Tree>
    <p:extLst>
      <p:ext uri="{BB962C8B-B14F-4D97-AF65-F5344CB8AC3E}">
        <p14:creationId xmlns:p14="http://schemas.microsoft.com/office/powerpoint/2010/main" val="18705618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Tree>
    <p:extLst>
      <p:ext uri="{BB962C8B-B14F-4D97-AF65-F5344CB8AC3E}">
        <p14:creationId xmlns:p14="http://schemas.microsoft.com/office/powerpoint/2010/main" val="174041128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954523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Tree>
    <p:extLst>
      <p:ext uri="{BB962C8B-B14F-4D97-AF65-F5344CB8AC3E}">
        <p14:creationId xmlns:p14="http://schemas.microsoft.com/office/powerpoint/2010/main" val="30458661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méthode</a:t>
            </a:r>
            <a:r>
              <a:rPr lang="fr-FR" sz="1200" dirty="0">
                <a:highlight>
                  <a:srgbClr val="C0C0C0"/>
                </a:highlight>
              </a:rPr>
              <a:t>,__del__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Tree>
    <p:extLst>
      <p:ext uri="{BB962C8B-B14F-4D97-AF65-F5344CB8AC3E}">
        <p14:creationId xmlns:p14="http://schemas.microsoft.com/office/powerpoint/2010/main" val="3240363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Tree>
    <p:extLst>
      <p:ext uri="{BB962C8B-B14F-4D97-AF65-F5344CB8AC3E}">
        <p14:creationId xmlns:p14="http://schemas.microsoft.com/office/powerpoint/2010/main" val="3296944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Tree>
    <p:extLst>
      <p:ext uri="{BB962C8B-B14F-4D97-AF65-F5344CB8AC3E}">
        <p14:creationId xmlns:p14="http://schemas.microsoft.com/office/powerpoint/2010/main" val="9067803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a:t>
            </a:r>
            <a:r>
              <a:rPr lang="fr-FR" sz="1200" dirty="0" err="1"/>
              <a:t>méthode__getattr__existe</a:t>
            </a:r>
            <a:r>
              <a:rPr lang="fr-FR" sz="1200" dirty="0"/>
              <a:t>, il va l'appeler en lui passant en paramètre le nom de l'attribut recherché, sous la forme d'une chaîne de caractères.</a:t>
            </a:r>
          </a:p>
          <a:p>
            <a:endParaRPr lang="fr-FR" sz="1200" dirty="0"/>
          </a:p>
          <a:p>
            <a:r>
              <a:rPr lang="fr-FR" sz="1200" dirty="0"/>
              <a:t>Un petit exemple ?</a:t>
            </a:r>
          </a:p>
        </p:txBody>
      </p:sp>
    </p:spTree>
    <p:extLst>
      <p:ext uri="{BB962C8B-B14F-4D97-AF65-F5344CB8AC3E}">
        <p14:creationId xmlns:p14="http://schemas.microsoft.com/office/powerpoint/2010/main" val="1927460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t>
            </a:r>
            <a:r>
              <a:rPr lang="fr-FR" sz="1200" dirty="0" err="1"/>
              <a:t>appendde</a:t>
            </a:r>
            <a:r>
              <a:rPr lang="fr-FR" sz="1200" dirty="0"/>
              <a:t>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Tree>
    <p:extLst>
      <p:ext uri="{BB962C8B-B14F-4D97-AF65-F5344CB8AC3E}">
        <p14:creationId xmlns:p14="http://schemas.microsoft.com/office/powerpoint/2010/main" val="3582080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a:t>
            </a:r>
            <a:r>
              <a:rPr lang="fr-FR" sz="1100" dirty="0" err="1">
                <a:solidFill>
                  <a:schemeClr val="bg1"/>
                </a:solidFill>
              </a:rPr>
              <a:t>Protege</a:t>
            </a:r>
            <a:r>
              <a:rPr lang="fr-FR" sz="1100" dirty="0">
                <a:solidFill>
                  <a:schemeClr val="bg1"/>
                </a:solidFill>
              </a:rPr>
              <a:t>:</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a:t>
            </a:r>
            <a:r>
              <a:rPr lang="fr-FR" sz="1100" dirty="0" err="1">
                <a:solidFill>
                  <a:schemeClr val="bg1"/>
                </a:solidFill>
              </a:rPr>
              <a:t>self.a</a:t>
            </a:r>
            <a:r>
              <a:rPr lang="fr-FR" sz="1100" dirty="0">
                <a:solidFill>
                  <a:schemeClr val="bg1"/>
                </a:solidFill>
              </a:rPr>
              <a:t> = 1</a:t>
            </a:r>
          </a:p>
          <a:p>
            <a:r>
              <a:rPr lang="fr-FR" sz="1100" dirty="0">
                <a:solidFill>
                  <a:schemeClr val="bg1"/>
                </a:solidFill>
              </a:rPr>
              <a:t>...         </a:t>
            </a:r>
            <a:r>
              <a:rPr lang="fr-FR" sz="1100" dirty="0" err="1">
                <a:solidFill>
                  <a:schemeClr val="bg1"/>
                </a:solidFill>
              </a:rPr>
              <a:t>self.b</a:t>
            </a:r>
            <a:r>
              <a:rPr lang="fr-FR" sz="1100" dirty="0">
                <a:solidFill>
                  <a:schemeClr val="bg1"/>
                </a:solidFill>
              </a:rPr>
              <a:t> = 2</a:t>
            </a:r>
          </a:p>
          <a:p>
            <a:r>
              <a:rPr lang="fr-FR" sz="1100" dirty="0">
                <a:solidFill>
                  <a:schemeClr val="bg1"/>
                </a:solidFill>
              </a:rPr>
              <a:t>...         </a:t>
            </a:r>
            <a:r>
              <a:rPr lang="fr-FR" sz="1100" dirty="0" err="1">
                <a:solidFill>
                  <a:schemeClr val="bg1"/>
                </a:solidFill>
              </a:rPr>
              <a:t>self.c</a:t>
            </a:r>
            <a:r>
              <a:rPr lang="fr-FR" sz="1100" dirty="0">
                <a:solidFill>
                  <a:schemeClr val="bg1"/>
                </a:solidFill>
              </a:rPr>
              <a:t>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a:t>
            </a:r>
            <a:r>
              <a:rPr lang="fr-FR" sz="1100" dirty="0" err="1">
                <a:solidFill>
                  <a:schemeClr val="bg1"/>
                </a:solidFill>
              </a:rPr>
              <a:t>Protege</a:t>
            </a:r>
            <a:r>
              <a:rPr lang="fr-FR" sz="1100" dirty="0">
                <a:solidFill>
                  <a:schemeClr val="bg1"/>
                </a:solidFill>
              </a:rPr>
              <a:t>()</a:t>
            </a:r>
          </a:p>
          <a:p>
            <a:r>
              <a:rPr lang="fr-FR" sz="1100" dirty="0">
                <a:solidFill>
                  <a:schemeClr val="bg1"/>
                </a:solidFill>
              </a:rPr>
              <a:t>&gt;&gt;&gt; </a:t>
            </a:r>
            <a:r>
              <a:rPr lang="fr-FR" sz="1100" dirty="0" err="1">
                <a:solidFill>
                  <a:schemeClr val="bg1"/>
                </a:solidFill>
              </a:rPr>
              <a:t>pro.a</a:t>
            </a:r>
            <a:endParaRPr lang="fr-FR" sz="1100" dirty="0">
              <a:solidFill>
                <a:schemeClr val="bg1"/>
              </a:solidFill>
            </a:endParaRPr>
          </a:p>
          <a:p>
            <a:r>
              <a:rPr lang="fr-FR" sz="1100" dirty="0">
                <a:solidFill>
                  <a:schemeClr val="bg1"/>
                </a:solidFill>
              </a:rPr>
              <a:t>1</a:t>
            </a:r>
          </a:p>
          <a:p>
            <a:r>
              <a:rPr lang="fr-FR" sz="1100" dirty="0">
                <a:solidFill>
                  <a:schemeClr val="bg1"/>
                </a:solidFill>
              </a:rPr>
              <a:t>&gt;&gt;&gt; </a:t>
            </a:r>
            <a:r>
              <a:rPr lang="fr-FR" sz="1100" dirty="0" err="1">
                <a:solidFill>
                  <a:schemeClr val="bg1"/>
                </a:solidFill>
              </a:rPr>
              <a:t>pro.c</a:t>
            </a:r>
            <a:endParaRPr lang="fr-FR" sz="1100" dirty="0">
              <a:solidFill>
                <a:schemeClr val="bg1"/>
              </a:solidFill>
            </a:endParaRPr>
          </a:p>
          <a:p>
            <a:r>
              <a:rPr lang="fr-FR" sz="1100" dirty="0">
                <a:solidFill>
                  <a:schemeClr val="bg1"/>
                </a:solidFill>
              </a:rPr>
              <a:t>3</a:t>
            </a:r>
          </a:p>
          <a:p>
            <a:r>
              <a:rPr lang="fr-FR" sz="1100" dirty="0">
                <a:solidFill>
                  <a:schemeClr val="bg1"/>
                </a:solidFill>
              </a:rPr>
              <a:t>&gt;&gt;&gt; </a:t>
            </a:r>
            <a:r>
              <a:rPr lang="fr-FR" sz="1100" dirty="0" err="1">
                <a:solidFill>
                  <a:schemeClr val="bg1"/>
                </a:solidFill>
              </a:rPr>
              <a:t>pro.e</a:t>
            </a:r>
            <a:endParaRPr lang="fr-FR" sz="1100" dirty="0">
              <a:solidFill>
                <a:schemeClr val="bg1"/>
              </a:solidFill>
            </a:endParaRPr>
          </a:p>
          <a:p>
            <a:r>
              <a:rPr lang="fr-FR" sz="1100" dirty="0">
                <a:solidFill>
                  <a:schemeClr val="bg1"/>
                </a:solidFill>
              </a:rPr>
              <a:t>Alerte ! Il n'y a pas d'attribut e ici !</a:t>
            </a:r>
          </a:p>
        </p:txBody>
      </p:sp>
    </p:spTree>
    <p:extLst>
      <p:ext uri="{BB962C8B-B14F-4D97-AF65-F5344CB8AC3E}">
        <p14:creationId xmlns:p14="http://schemas.microsoft.com/office/powerpoint/2010/main" val="29664137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err="1">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a:t>
            </a:r>
            <a:r>
              <a:rPr lang="fr-FR" sz="1100" dirty="0" err="1">
                <a:solidFill>
                  <a:schemeClr val="bg1"/>
                </a:solidFill>
              </a:rPr>
              <a:t>nom_attr</a:t>
            </a:r>
            <a:r>
              <a:rPr lang="fr-FR" sz="1100" dirty="0">
                <a:solidFill>
                  <a:schemeClr val="bg1"/>
                </a:solidFill>
              </a:rPr>
              <a:t>, </a:t>
            </a:r>
            <a:r>
              <a:rPr lang="fr-FR" sz="1100" dirty="0" err="1">
                <a:solidFill>
                  <a:schemeClr val="bg1"/>
                </a:solidFill>
              </a:rPr>
              <a:t>val_attr</a:t>
            </a:r>
            <a:r>
              <a:rPr lang="fr-FR" sz="1100" dirty="0">
                <a:solidFill>
                  <a:schemeClr val="bg1"/>
                </a:solidFill>
              </a:rPr>
              <a:t>):</a:t>
            </a:r>
          </a:p>
          <a:p>
            <a:r>
              <a:rPr lang="fr-FR" sz="1100" dirty="0">
                <a:solidFill>
                  <a:schemeClr val="bg1"/>
                </a:solidFill>
              </a:rPr>
              <a:t>        """Méthode appelée quand on fait </a:t>
            </a:r>
            <a:r>
              <a:rPr lang="fr-FR" sz="1100" dirty="0" err="1">
                <a:solidFill>
                  <a:schemeClr val="bg1"/>
                </a:solidFill>
              </a:rPr>
              <a:t>objet.nom_attr</a:t>
            </a:r>
            <a:r>
              <a:rPr lang="fr-FR" sz="1100" dirty="0">
                <a:solidFill>
                  <a:schemeClr val="bg1"/>
                </a:solidFill>
              </a:rPr>
              <a:t> = </a:t>
            </a:r>
            <a:r>
              <a:rPr lang="fr-FR" sz="1100" dirty="0" err="1">
                <a:solidFill>
                  <a:schemeClr val="bg1"/>
                </a:solidFill>
              </a:rPr>
              <a:t>val_attr</a:t>
            </a:r>
            <a:r>
              <a:rPr lang="fr-FR" sz="1100" dirty="0">
                <a:solidFill>
                  <a:schemeClr val="bg1"/>
                </a:solidFill>
              </a:rPr>
              <a:t>.</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a:t>
            </a:r>
            <a:r>
              <a:rPr lang="fr-FR" sz="1100" dirty="0" err="1">
                <a:solidFill>
                  <a:schemeClr val="bg1"/>
                </a:solidFill>
              </a:rPr>
              <a:t>object.__setattr</a:t>
            </a:r>
            <a:r>
              <a:rPr lang="fr-FR" sz="1100" dirty="0">
                <a:solidFill>
                  <a:schemeClr val="bg1"/>
                </a:solidFill>
              </a:rPr>
              <a:t>__(self, </a:t>
            </a:r>
            <a:r>
              <a:rPr lang="fr-FR" sz="1100" dirty="0" err="1">
                <a:solidFill>
                  <a:schemeClr val="bg1"/>
                </a:solidFill>
              </a:rPr>
              <a:t>nom_attr</a:t>
            </a:r>
            <a:r>
              <a:rPr lang="fr-FR" sz="1100" dirty="0">
                <a:solidFill>
                  <a:schemeClr val="bg1"/>
                </a:solidFill>
              </a:rPr>
              <a:t>, </a:t>
            </a:r>
            <a:r>
              <a:rPr lang="fr-FR" sz="1100" dirty="0" err="1">
                <a:solidFill>
                  <a:schemeClr val="bg1"/>
                </a:solidFill>
              </a:rPr>
              <a:t>val_attr</a:t>
            </a:r>
            <a:r>
              <a:rPr lang="fr-FR" sz="1100" dirty="0">
                <a:solidFill>
                  <a:schemeClr val="bg1"/>
                </a:solidFill>
              </a:rPr>
              <a:t>)</a:t>
            </a:r>
          </a:p>
          <a:p>
            <a:r>
              <a:rPr lang="fr-FR" sz="1100" dirty="0">
                <a:solidFill>
                  <a:schemeClr val="bg1"/>
                </a:solidFill>
              </a:rPr>
              <a:t>        </a:t>
            </a:r>
            <a:r>
              <a:rPr lang="fr-FR" sz="1100" dirty="0" err="1">
                <a:solidFill>
                  <a:schemeClr val="bg1"/>
                </a:solidFill>
              </a:rPr>
              <a:t>self.enregistrer</a:t>
            </a:r>
            <a:r>
              <a:rPr lang="fr-FR" sz="1100" dirty="0">
                <a:solidFill>
                  <a:schemeClr val="bg1"/>
                </a:solidFill>
              </a:rPr>
              <a:t>()</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Tree>
    <p:extLst>
      <p:ext uri="{BB962C8B-B14F-4D97-AF65-F5344CB8AC3E}">
        <p14:creationId xmlns:p14="http://schemas.microsoft.com/office/powerpoint/2010/main" val="50757539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a:t>
            </a:r>
            <a:r>
              <a:rPr lang="fr-FR" sz="1100" dirty="0" err="1">
                <a:solidFill>
                  <a:schemeClr val="bg1"/>
                </a:solidFill>
              </a:rPr>
              <a:t>nom_attr</a:t>
            </a:r>
            <a:r>
              <a:rPr lang="fr-FR" sz="1100" dirty="0">
                <a:solidFill>
                  <a:schemeClr val="bg1"/>
                </a:solidFill>
              </a:rPr>
              <a:t>):</a:t>
            </a:r>
          </a:p>
          <a:p>
            <a:r>
              <a:rPr lang="fr-FR" sz="1100" dirty="0">
                <a:solidFill>
                  <a:schemeClr val="bg1"/>
                </a:solidFill>
              </a:rPr>
              <a:t>        """On ne peut supprimer d'attribut, on lève l'exception</a:t>
            </a:r>
          </a:p>
          <a:p>
            <a:r>
              <a:rPr lang="fr-FR" sz="1100" dirty="0">
                <a:solidFill>
                  <a:schemeClr val="bg1"/>
                </a:solidFill>
              </a:rPr>
              <a:t>        </a:t>
            </a:r>
            <a:r>
              <a:rPr lang="fr-FR" sz="1100" dirty="0" err="1">
                <a:solidFill>
                  <a:schemeClr val="bg1"/>
                </a:solidFill>
              </a:rPr>
              <a:t>AttributeError</a:t>
            </a:r>
            <a:r>
              <a:rPr lang="fr-FR" sz="1100" dirty="0">
                <a:solidFill>
                  <a:schemeClr val="bg1"/>
                </a:solidFill>
              </a:rPr>
              <a:t>"""</a:t>
            </a:r>
          </a:p>
          <a:p>
            <a:r>
              <a:rPr lang="fr-FR" sz="1100" dirty="0">
                <a:solidFill>
                  <a:schemeClr val="bg1"/>
                </a:solidFill>
              </a:rPr>
              <a:t>        </a:t>
            </a:r>
          </a:p>
          <a:p>
            <a:r>
              <a:rPr lang="fr-FR" sz="1100" dirty="0">
                <a:solidFill>
                  <a:schemeClr val="bg1"/>
                </a:solidFill>
              </a:rPr>
              <a:t>        </a:t>
            </a:r>
            <a:r>
              <a:rPr lang="fr-FR" sz="1100" dirty="0" err="1">
                <a:solidFill>
                  <a:schemeClr val="bg1"/>
                </a:solidFill>
              </a:rPr>
              <a:t>raise</a:t>
            </a:r>
            <a:r>
              <a:rPr lang="fr-FR" sz="1100" dirty="0">
                <a:solidFill>
                  <a:schemeClr val="bg1"/>
                </a:solidFill>
              </a:rPr>
              <a:t> </a:t>
            </a:r>
            <a:r>
              <a:rPr lang="fr-FR" sz="1100" dirty="0" err="1">
                <a:solidFill>
                  <a:schemeClr val="bg1"/>
                </a:solidFill>
              </a:rPr>
              <a:t>AttributeError</a:t>
            </a:r>
            <a:r>
              <a:rPr lang="fr-FR" sz="1100" dirty="0">
                <a:solidFill>
                  <a:schemeClr val="bg1"/>
                </a:solidFill>
              </a:rPr>
              <a:t>("Vous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a:t>
            </a:r>
            <a:r>
              <a:rPr lang="fr-FR" sz="1200" dirty="0" err="1"/>
              <a:t>méthodedel</a:t>
            </a:r>
            <a:r>
              <a:rPr lang="fr-FR" sz="1200" dirty="0"/>
              <a:t> </a:t>
            </a:r>
            <a:r>
              <a:rPr lang="fr-FR" sz="1200" dirty="0" err="1"/>
              <a:t>self.attribut</a:t>
            </a:r>
            <a:r>
              <a:rPr lang="fr-FR" sz="1200" dirty="0"/>
              <a:t>. Sinon, vous risquez de mettre Python très en colère ! Passez </a:t>
            </a:r>
            <a:r>
              <a:rPr lang="fr-FR" sz="1200" dirty="0" err="1"/>
              <a:t>parobject</a:t>
            </a:r>
            <a:r>
              <a:rPr lang="fr-FR" sz="1200" dirty="0"/>
              <a:t>.__</a:t>
            </a:r>
            <a:r>
              <a:rPr lang="fr-FR" sz="1200" dirty="0" err="1"/>
              <a:t>delattr__qui</a:t>
            </a:r>
            <a:r>
              <a:rPr lang="fr-FR" sz="1200" dirty="0"/>
              <a:t>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a:t>
            </a:r>
            <a:r>
              <a:rPr lang="fr-FR" sz="1100" dirty="0" err="1">
                <a:solidFill>
                  <a:schemeClr val="bg1"/>
                </a:solidFill>
              </a:rPr>
              <a:t>MaClasse</a:t>
            </a:r>
            <a:r>
              <a:rPr lang="fr-FR" sz="1100" dirty="0">
                <a:solidFill>
                  <a:schemeClr val="bg1"/>
                </a:solidFill>
              </a:rPr>
              <a:t>() # On crée une instance de notre classe</a:t>
            </a:r>
          </a:p>
          <a:p>
            <a:r>
              <a:rPr lang="fr-FR" sz="1100" dirty="0">
                <a:solidFill>
                  <a:schemeClr val="bg1"/>
                </a:solidFill>
              </a:rPr>
              <a:t>getattr(objet, "nom") # Semblable à </a:t>
            </a:r>
            <a:r>
              <a:rPr lang="fr-FR" sz="1100" dirty="0" err="1">
                <a:solidFill>
                  <a:schemeClr val="bg1"/>
                </a:solidFill>
              </a:rPr>
              <a:t>objet.nom</a:t>
            </a:r>
            <a:endParaRPr lang="fr-FR" sz="1100" dirty="0">
              <a:solidFill>
                <a:schemeClr val="bg1"/>
              </a:solidFill>
            </a:endParaRPr>
          </a:p>
          <a:p>
            <a:r>
              <a:rPr lang="fr-FR" sz="1100" dirty="0">
                <a:solidFill>
                  <a:schemeClr val="bg1"/>
                </a:solidFill>
              </a:rPr>
              <a:t>setattr(objet, "nom", val) # = </a:t>
            </a:r>
            <a:r>
              <a:rPr lang="fr-FR" sz="1100" dirty="0" err="1">
                <a:solidFill>
                  <a:schemeClr val="bg1"/>
                </a:solidFill>
              </a:rPr>
              <a:t>objet.nom</a:t>
            </a:r>
            <a:r>
              <a:rPr lang="fr-FR" sz="1100" dirty="0">
                <a:solidFill>
                  <a:schemeClr val="bg1"/>
                </a:solidFill>
              </a:rPr>
              <a:t> = val ou </a:t>
            </a:r>
            <a:r>
              <a:rPr lang="fr-FR" sz="1100" dirty="0" err="1">
                <a:solidFill>
                  <a:schemeClr val="bg1"/>
                </a:solidFill>
              </a:rPr>
              <a:t>objet.__setattr</a:t>
            </a:r>
            <a:r>
              <a:rPr lang="fr-FR" sz="1100" dirty="0">
                <a:solidFill>
                  <a:schemeClr val="bg1"/>
                </a:solidFill>
              </a:rPr>
              <a:t>__("nom", val)</a:t>
            </a:r>
          </a:p>
          <a:p>
            <a:r>
              <a:rPr lang="fr-FR" sz="1100" dirty="0">
                <a:solidFill>
                  <a:schemeClr val="bg1"/>
                </a:solidFill>
              </a:rPr>
              <a:t>delattr(objet, "nom") # = del </a:t>
            </a:r>
            <a:r>
              <a:rPr lang="fr-FR" sz="1100" dirty="0" err="1">
                <a:solidFill>
                  <a:schemeClr val="bg1"/>
                </a:solidFill>
              </a:rPr>
              <a:t>objet.nom</a:t>
            </a:r>
            <a:r>
              <a:rPr lang="fr-FR" sz="1100" dirty="0">
                <a:solidFill>
                  <a:schemeClr val="bg1"/>
                </a:solidFill>
              </a:rPr>
              <a:t> ou </a:t>
            </a:r>
            <a:r>
              <a:rPr lang="fr-FR" sz="1100" dirty="0" err="1">
                <a:solidFill>
                  <a:schemeClr val="bg1"/>
                </a:solidFill>
              </a:rPr>
              <a:t>objet.__delattr</a:t>
            </a:r>
            <a:r>
              <a:rPr lang="fr-FR" sz="1100" dirty="0">
                <a:solidFill>
                  <a:schemeClr val="bg1"/>
                </a:solidFill>
              </a:rPr>
              <a:t>__("nom")</a:t>
            </a:r>
          </a:p>
          <a:p>
            <a:r>
              <a:rPr lang="fr-FR" sz="1100" dirty="0" err="1">
                <a:solidFill>
                  <a:schemeClr val="bg1"/>
                </a:solidFill>
              </a:rPr>
              <a:t>hasattr</a:t>
            </a:r>
            <a:r>
              <a:rPr lang="fr-FR" sz="1100" dirty="0">
                <a:solidFill>
                  <a:schemeClr val="bg1"/>
                </a:solidFill>
              </a:rPr>
              <a:t>(objet, "nom") # Renvoie True si l'attribut "nom" existe, False sinon</a:t>
            </a:r>
          </a:p>
        </p:txBody>
      </p:sp>
    </p:spTree>
    <p:extLst>
      <p:ext uri="{BB962C8B-B14F-4D97-AF65-F5344CB8AC3E}">
        <p14:creationId xmlns:p14="http://schemas.microsoft.com/office/powerpoint/2010/main" val="21871312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a:t>
            </a:r>
            <a:r>
              <a:rPr lang="fr-FR" sz="1100" dirty="0" err="1">
                <a:solidFill>
                  <a:schemeClr val="bg1"/>
                </a:solidFill>
              </a:rPr>
              <a:t>nom_attr</a:t>
            </a:r>
            <a:r>
              <a:rPr lang="fr-FR" sz="1100" dirty="0">
                <a:solidFill>
                  <a:schemeClr val="bg1"/>
                </a:solidFill>
              </a:rPr>
              <a:t>):</a:t>
            </a:r>
          </a:p>
          <a:p>
            <a:r>
              <a:rPr lang="fr-FR" sz="1100" dirty="0">
                <a:solidFill>
                  <a:schemeClr val="bg1"/>
                </a:solidFill>
              </a:rPr>
              <a:t>        """On ne peut supprimer d'attribut, on lève l'exception</a:t>
            </a:r>
          </a:p>
          <a:p>
            <a:r>
              <a:rPr lang="fr-FR" sz="1100" dirty="0">
                <a:solidFill>
                  <a:schemeClr val="bg1"/>
                </a:solidFill>
              </a:rPr>
              <a:t>        </a:t>
            </a:r>
            <a:r>
              <a:rPr lang="fr-FR" sz="1100" dirty="0" err="1">
                <a:solidFill>
                  <a:schemeClr val="bg1"/>
                </a:solidFill>
              </a:rPr>
              <a:t>AttributeError</a:t>
            </a:r>
            <a:r>
              <a:rPr lang="fr-FR" sz="1100" dirty="0">
                <a:solidFill>
                  <a:schemeClr val="bg1"/>
                </a:solidFill>
              </a:rPr>
              <a:t>"""</a:t>
            </a:r>
          </a:p>
          <a:p>
            <a:r>
              <a:rPr lang="fr-FR" sz="1100" dirty="0">
                <a:solidFill>
                  <a:schemeClr val="bg1"/>
                </a:solidFill>
              </a:rPr>
              <a:t>        </a:t>
            </a:r>
          </a:p>
          <a:p>
            <a:r>
              <a:rPr lang="fr-FR" sz="1100" dirty="0">
                <a:solidFill>
                  <a:schemeClr val="bg1"/>
                </a:solidFill>
              </a:rPr>
              <a:t>        </a:t>
            </a:r>
            <a:r>
              <a:rPr lang="fr-FR" sz="1100" dirty="0" err="1">
                <a:solidFill>
                  <a:schemeClr val="bg1"/>
                </a:solidFill>
              </a:rPr>
              <a:t>raise</a:t>
            </a:r>
            <a:r>
              <a:rPr lang="fr-FR" sz="1100" dirty="0">
                <a:solidFill>
                  <a:schemeClr val="bg1"/>
                </a:solidFill>
              </a:rPr>
              <a:t> </a:t>
            </a:r>
            <a:r>
              <a:rPr lang="fr-FR" sz="1100" dirty="0" err="1">
                <a:solidFill>
                  <a:schemeClr val="bg1"/>
                </a:solidFill>
              </a:rPr>
              <a:t>AttributeError</a:t>
            </a:r>
            <a:r>
              <a:rPr lang="fr-FR" sz="1100" dirty="0">
                <a:solidFill>
                  <a:schemeClr val="bg1"/>
                </a:solidFill>
              </a:rPr>
              <a:t>("Vous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a:t>
            </a:r>
            <a:r>
              <a:rPr lang="fr-FR" sz="1200" dirty="0" err="1"/>
              <a:t>méthodedel</a:t>
            </a:r>
            <a:r>
              <a:rPr lang="fr-FR" sz="1200" dirty="0"/>
              <a:t> </a:t>
            </a:r>
            <a:r>
              <a:rPr lang="fr-FR" sz="1200" dirty="0" err="1"/>
              <a:t>self.attribut</a:t>
            </a:r>
            <a:r>
              <a:rPr lang="fr-FR" sz="1200" dirty="0"/>
              <a:t>. Sinon, vous risquez de mettre Python très en colère ! Passez </a:t>
            </a:r>
            <a:r>
              <a:rPr lang="fr-FR" sz="1200" dirty="0" err="1"/>
              <a:t>parobject</a:t>
            </a:r>
            <a:r>
              <a:rPr lang="fr-FR" sz="1200" dirty="0"/>
              <a:t>.__</a:t>
            </a:r>
            <a:r>
              <a:rPr lang="fr-FR" sz="1200" dirty="0" err="1"/>
              <a:t>delattr__qui</a:t>
            </a:r>
            <a:r>
              <a:rPr lang="fr-FR" sz="1200" dirty="0"/>
              <a:t>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a:t>
            </a:r>
            <a:r>
              <a:rPr lang="fr-FR" sz="1100" dirty="0" err="1">
                <a:solidFill>
                  <a:schemeClr val="bg1"/>
                </a:solidFill>
              </a:rPr>
              <a:t>MaClasse</a:t>
            </a:r>
            <a:r>
              <a:rPr lang="fr-FR" sz="1100" dirty="0">
                <a:solidFill>
                  <a:schemeClr val="bg1"/>
                </a:solidFill>
              </a:rPr>
              <a:t>() # On crée une instance de notre classe</a:t>
            </a:r>
          </a:p>
          <a:p>
            <a:r>
              <a:rPr lang="fr-FR" sz="1100" dirty="0">
                <a:solidFill>
                  <a:schemeClr val="bg1"/>
                </a:solidFill>
              </a:rPr>
              <a:t>getattr(objet, "nom") # Semblable à </a:t>
            </a:r>
            <a:r>
              <a:rPr lang="fr-FR" sz="1100" dirty="0" err="1">
                <a:solidFill>
                  <a:schemeClr val="bg1"/>
                </a:solidFill>
              </a:rPr>
              <a:t>objet.nom</a:t>
            </a:r>
            <a:endParaRPr lang="fr-FR" sz="1100" dirty="0">
              <a:solidFill>
                <a:schemeClr val="bg1"/>
              </a:solidFill>
            </a:endParaRPr>
          </a:p>
          <a:p>
            <a:r>
              <a:rPr lang="fr-FR" sz="1100" dirty="0">
                <a:solidFill>
                  <a:schemeClr val="bg1"/>
                </a:solidFill>
              </a:rPr>
              <a:t>setattr(objet, "nom", val) # = </a:t>
            </a:r>
            <a:r>
              <a:rPr lang="fr-FR" sz="1100" dirty="0" err="1">
                <a:solidFill>
                  <a:schemeClr val="bg1"/>
                </a:solidFill>
              </a:rPr>
              <a:t>objet.nom</a:t>
            </a:r>
            <a:r>
              <a:rPr lang="fr-FR" sz="1100" dirty="0">
                <a:solidFill>
                  <a:schemeClr val="bg1"/>
                </a:solidFill>
              </a:rPr>
              <a:t> = val ou </a:t>
            </a:r>
            <a:r>
              <a:rPr lang="fr-FR" sz="1100" dirty="0" err="1">
                <a:solidFill>
                  <a:schemeClr val="bg1"/>
                </a:solidFill>
              </a:rPr>
              <a:t>objet.__setattr</a:t>
            </a:r>
            <a:r>
              <a:rPr lang="fr-FR" sz="1100" dirty="0">
                <a:solidFill>
                  <a:schemeClr val="bg1"/>
                </a:solidFill>
              </a:rPr>
              <a:t>__("nom", val)</a:t>
            </a:r>
          </a:p>
          <a:p>
            <a:r>
              <a:rPr lang="fr-FR" sz="1100" dirty="0">
                <a:solidFill>
                  <a:schemeClr val="bg1"/>
                </a:solidFill>
              </a:rPr>
              <a:t>delattr(objet, "nom") # = del </a:t>
            </a:r>
            <a:r>
              <a:rPr lang="fr-FR" sz="1100" dirty="0" err="1">
                <a:solidFill>
                  <a:schemeClr val="bg1"/>
                </a:solidFill>
              </a:rPr>
              <a:t>objet.nom</a:t>
            </a:r>
            <a:r>
              <a:rPr lang="fr-FR" sz="1100" dirty="0">
                <a:solidFill>
                  <a:schemeClr val="bg1"/>
                </a:solidFill>
              </a:rPr>
              <a:t> ou </a:t>
            </a:r>
            <a:r>
              <a:rPr lang="fr-FR" sz="1100" dirty="0" err="1">
                <a:solidFill>
                  <a:schemeClr val="bg1"/>
                </a:solidFill>
              </a:rPr>
              <a:t>objet.__delattr</a:t>
            </a:r>
            <a:r>
              <a:rPr lang="fr-FR" sz="1100" dirty="0">
                <a:solidFill>
                  <a:schemeClr val="bg1"/>
                </a:solidFill>
              </a:rPr>
              <a:t>__("nom")</a:t>
            </a:r>
          </a:p>
          <a:p>
            <a:r>
              <a:rPr lang="fr-FR" sz="1100" dirty="0" err="1">
                <a:solidFill>
                  <a:schemeClr val="bg1"/>
                </a:solidFill>
              </a:rPr>
              <a:t>hasattr</a:t>
            </a:r>
            <a:r>
              <a:rPr lang="fr-FR" sz="1100" dirty="0">
                <a:solidFill>
                  <a:schemeClr val="bg1"/>
                </a:solidFill>
              </a:rPr>
              <a:t>(objet, "nom") # Renvoie True si l'attribut "nom" existe, False sinon</a:t>
            </a:r>
          </a:p>
        </p:txBody>
      </p:sp>
    </p:spTree>
    <p:extLst>
      <p:ext uri="{BB962C8B-B14F-4D97-AF65-F5344CB8AC3E}">
        <p14:creationId xmlns:p14="http://schemas.microsoft.com/office/powerpoint/2010/main" val="34916655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Tree>
    <p:extLst>
      <p:ext uri="{BB962C8B-B14F-4D97-AF65-F5344CB8AC3E}">
        <p14:creationId xmlns:p14="http://schemas.microsoft.com/office/powerpoint/2010/main" val="36549168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Tree>
    <p:extLst>
      <p:ext uri="{BB962C8B-B14F-4D97-AF65-F5344CB8AC3E}">
        <p14:creationId xmlns:p14="http://schemas.microsoft.com/office/powerpoint/2010/main" val="177006586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err="1">
                <a:solidFill>
                  <a:schemeClr val="bg1"/>
                </a:solidFill>
              </a:rPr>
              <a:t>ma_liste</a:t>
            </a:r>
            <a:r>
              <a:rPr lang="fr-FR" sz="1200" dirty="0">
                <a:solidFill>
                  <a:schemeClr val="bg1"/>
                </a:solidFill>
              </a:rPr>
              <a:t> = [1, 2, 3, 4, 5]</a:t>
            </a:r>
          </a:p>
          <a:p>
            <a:r>
              <a:rPr lang="fr-FR" sz="1200" dirty="0">
                <a:solidFill>
                  <a:schemeClr val="bg1"/>
                </a:solidFill>
              </a:rPr>
              <a:t>8 in </a:t>
            </a:r>
            <a:r>
              <a:rPr lang="fr-FR" sz="1200" dirty="0" err="1">
                <a:solidFill>
                  <a:schemeClr val="bg1"/>
                </a:solidFill>
              </a:rPr>
              <a:t>ma_liste</a:t>
            </a:r>
            <a:r>
              <a:rPr lang="fr-FR" sz="1200" dirty="0">
                <a:solidFill>
                  <a:schemeClr val="bg1"/>
                </a:solidFill>
              </a:rPr>
              <a:t> # Revient au même que ...</a:t>
            </a:r>
          </a:p>
          <a:p>
            <a:r>
              <a:rPr lang="fr-FR" sz="1200" dirty="0" err="1">
                <a:solidFill>
                  <a:schemeClr val="bg1"/>
                </a:solidFill>
              </a:rPr>
              <a:t>ma_liste.__contains</a:t>
            </a:r>
            <a:r>
              <a:rPr lang="fr-FR" sz="1200" dirty="0">
                <a:solidFill>
                  <a:schemeClr val="bg1"/>
                </a:solidFill>
              </a:rPr>
              <a:t>__(8)</a:t>
            </a:r>
          </a:p>
        </p:txBody>
      </p:sp>
    </p:spTree>
    <p:extLst>
      <p:ext uri="{BB962C8B-B14F-4D97-AF65-F5344CB8AC3E}">
        <p14:creationId xmlns:p14="http://schemas.microsoft.com/office/powerpoint/2010/main" val="32609232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Tree>
    <p:extLst>
      <p:ext uri="{BB962C8B-B14F-4D97-AF65-F5344CB8AC3E}">
        <p14:creationId xmlns:p14="http://schemas.microsoft.com/office/powerpoint/2010/main" val="21283860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a:t>
            </a:r>
            <a:r>
              <a:rPr lang="fr-FR" sz="1100" dirty="0" err="1">
                <a:solidFill>
                  <a:schemeClr val="bg1"/>
                </a:solidFill>
              </a:rPr>
              <a:t>self.min</a:t>
            </a:r>
            <a:r>
              <a:rPr lang="fr-FR" sz="1100" dirty="0">
                <a:solidFill>
                  <a:schemeClr val="bg1"/>
                </a:solidFill>
              </a:rPr>
              <a:t> = min # Nombre de minutes</a:t>
            </a:r>
          </a:p>
          <a:p>
            <a:r>
              <a:rPr lang="fr-FR" sz="1100" dirty="0">
                <a:solidFill>
                  <a:schemeClr val="bg1"/>
                </a:solidFill>
              </a:rPr>
              <a:t>        </a:t>
            </a:r>
            <a:r>
              <a:rPr lang="fr-FR" sz="1100" dirty="0" err="1">
                <a:solidFill>
                  <a:schemeClr val="bg1"/>
                </a:solidFill>
              </a:rPr>
              <a:t>self.sec</a:t>
            </a:r>
            <a:r>
              <a:rPr lang="fr-FR" sz="1100" dirty="0">
                <a:solidFill>
                  <a:schemeClr val="bg1"/>
                </a:solidFill>
              </a:rPr>
              <a:t>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a:t>
            </a:r>
            <a:r>
              <a:rPr lang="fr-FR" sz="1100" dirty="0" err="1">
                <a:solidFill>
                  <a:schemeClr val="bg1"/>
                </a:solidFill>
              </a:rPr>
              <a:t>self.min</a:t>
            </a:r>
            <a:r>
              <a:rPr lang="fr-FR" sz="1100" dirty="0">
                <a:solidFill>
                  <a:schemeClr val="bg1"/>
                </a:solidFill>
              </a:rPr>
              <a:t>, </a:t>
            </a:r>
            <a:r>
              <a:rPr lang="fr-FR" sz="1100" dirty="0" err="1">
                <a:solidFill>
                  <a:schemeClr val="bg1"/>
                </a:solidFill>
              </a:rPr>
              <a:t>self.sec</a:t>
            </a:r>
            <a:r>
              <a:rPr lang="fr-FR" sz="1100" dirty="0">
                <a:solidFill>
                  <a:schemeClr val="bg1"/>
                </a:solidFill>
              </a:rPr>
              <a:t>)</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Tree>
    <p:extLst>
      <p:ext uri="{BB962C8B-B14F-4D97-AF65-F5344CB8AC3E}">
        <p14:creationId xmlns:p14="http://schemas.microsoft.com/office/powerpoint/2010/main" val="185526420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a:t>
            </a:r>
            <a:r>
              <a:rPr lang="fr-FR" sz="1200" dirty="0" err="1"/>
              <a:t>int</a:t>
            </a:r>
            <a:r>
              <a:rPr lang="fr-FR" sz="1200" dirty="0"/>
              <a: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Tree>
    <p:extLst>
      <p:ext uri="{BB962C8B-B14F-4D97-AF65-F5344CB8AC3E}">
        <p14:creationId xmlns:p14="http://schemas.microsoft.com/office/powerpoint/2010/main" val="3863119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a:t>
            </a:r>
            <a:r>
              <a:rPr lang="fr-FR" sz="1200" dirty="0" err="1"/>
              <a:t>nomméeapossède</a:t>
            </a:r>
            <a:r>
              <a:rPr lang="fr-FR" sz="1200" dirty="0"/>
              <a:t>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a:t>
            </a:r>
            <a:r>
              <a:rPr lang="fr-FR" sz="1200" dirty="0" err="1"/>
              <a:t>non</a:t>
            </a:r>
            <a:r>
              <a:rPr lang="fr-FR" sz="1200" dirty="0"/>
              <a:t>,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Tree>
    <p:extLst>
      <p:ext uri="{BB962C8B-B14F-4D97-AF65-F5344CB8AC3E}">
        <p14:creationId xmlns:p14="http://schemas.microsoft.com/office/powerpoint/2010/main" val="345464826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Tree>
    <p:extLst>
      <p:ext uri="{BB962C8B-B14F-4D97-AF65-F5344CB8AC3E}">
        <p14:creationId xmlns:p14="http://schemas.microsoft.com/office/powerpoint/2010/main" val="174593210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a:t>
            </a:r>
            <a:r>
              <a:rPr lang="fr-FR" sz="1200" dirty="0" err="1">
                <a:highlight>
                  <a:srgbClr val="C0C0C0"/>
                </a:highlight>
              </a:rPr>
              <a:t>iadd</a:t>
            </a:r>
            <a:r>
              <a:rPr lang="fr-FR" sz="1200" dirty="0">
                <a:highlight>
                  <a:srgbClr val="C0C0C0"/>
                </a:highlight>
              </a:rPr>
              <a:t>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a:t>
            </a:r>
            <a:r>
              <a:rPr lang="fr-FR" sz="1100" dirty="0" err="1">
                <a:solidFill>
                  <a:schemeClr val="bg1"/>
                </a:solidFill>
              </a:rPr>
              <a:t>radd</a:t>
            </a:r>
            <a:r>
              <a:rPr lang="fr-FR" sz="1100" dirty="0">
                <a:solidFill>
                  <a:schemeClr val="bg1"/>
                </a:solidFill>
              </a:rPr>
              <a:t>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err="1">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Tree>
    <p:extLst>
      <p:ext uri="{BB962C8B-B14F-4D97-AF65-F5344CB8AC3E}">
        <p14:creationId xmlns:p14="http://schemas.microsoft.com/office/powerpoint/2010/main" val="29732643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a:t>
            </a:r>
            <a:r>
              <a:rPr lang="fr-FR" sz="1100" dirty="0" err="1">
                <a:solidFill>
                  <a:schemeClr val="bg1"/>
                </a:solidFill>
              </a:rPr>
              <a:t>iadd</a:t>
            </a:r>
            <a:r>
              <a:rPr lang="fr-FR" sz="1100" dirty="0">
                <a:solidFill>
                  <a:schemeClr val="bg1"/>
                </a:solidFill>
              </a:rPr>
              <a:t>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244011936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a:t>
            </a:r>
            <a:r>
              <a:rPr lang="fr-FR" sz="1200" dirty="0" err="1"/>
              <a:t>sait-il</a:t>
            </a:r>
            <a:r>
              <a:rPr lang="fr-FR" sz="1200" dirty="0"/>
              <a:t> que 3 est inférieur à 18 ? Une méthode spéciale de la classe </a:t>
            </a:r>
            <a:r>
              <a:rPr lang="fr-FR" sz="1200" dirty="0" err="1">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42375564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D83E14-EED0-4EF0-BB0E-B5419118DC15}"/>
              </a:ext>
            </a:extLst>
          </p:cNvPr>
          <p:cNvPicPr>
            <a:picLocks noChangeAspect="1"/>
          </p:cNvPicPr>
          <p:nvPr/>
        </p:nvPicPr>
        <p:blipFill>
          <a:blip r:embed="rId2"/>
          <a:stretch>
            <a:fillRect/>
          </a:stretch>
        </p:blipFill>
        <p:spPr>
          <a:xfrm>
            <a:off x="2598907" y="1319197"/>
            <a:ext cx="5737698" cy="4534375"/>
          </a:xfrm>
          <a:prstGeom prst="rect">
            <a:avLst/>
          </a:prstGeom>
        </p:spPr>
      </p:pic>
    </p:spTree>
    <p:extLst>
      <p:ext uri="{BB962C8B-B14F-4D97-AF65-F5344CB8AC3E}">
        <p14:creationId xmlns:p14="http://schemas.microsoft.com/office/powerpoint/2010/main" val="17529916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09550" y="2328214"/>
            <a:ext cx="10651787" cy="1615827"/>
          </a:xfrm>
          <a:prstGeom prst="rect">
            <a:avLst/>
          </a:prstGeom>
          <a:solidFill>
            <a:schemeClr val="tx1"/>
          </a:solidFill>
        </p:spPr>
        <p:txBody>
          <a:bodyPr wrap="square" rtlCol="0">
            <a:spAutoFit/>
          </a:bodyPr>
          <a:lstStyle/>
          <a:p>
            <a:r>
              <a:rPr lang="fr-FR" sz="1100" dirty="0">
                <a:solidFill>
                  <a:schemeClr val="bg1"/>
                </a:solidFill>
              </a:rPr>
              <a:t>def __eq__(self, autre_duree):</a:t>
            </a:r>
          </a:p>
          <a:p>
            <a:r>
              <a:rPr lang="fr-FR" sz="1100" dirty="0">
                <a:solidFill>
                  <a:schemeClr val="bg1"/>
                </a:solidFill>
              </a:rPr>
              <a:t>        """Test si self et autre_duree sont égales"""</a:t>
            </a:r>
          </a:p>
          <a:p>
            <a:r>
              <a:rPr lang="fr-FR" sz="1100" dirty="0">
                <a:solidFill>
                  <a:schemeClr val="bg1"/>
                </a:solidFill>
              </a:rPr>
              <a:t>        return self.sec == autre_duree.sec and self.min == autre_duree.min</a:t>
            </a:r>
          </a:p>
          <a:p>
            <a:r>
              <a:rPr lang="fr-FR" sz="1100" dirty="0">
                <a:solidFill>
                  <a:schemeClr val="bg1"/>
                </a:solidFill>
              </a:rPr>
              <a:t>def __gt__(self, autre_duree):</a:t>
            </a:r>
          </a:p>
          <a:p>
            <a:r>
              <a:rPr lang="fr-FR" sz="1100" dirty="0">
                <a:solidFill>
                  <a:schemeClr val="bg1"/>
                </a:solidFill>
              </a:rPr>
              <a:t>        """Test si self &gt; autre_duree"""</a:t>
            </a:r>
          </a:p>
          <a:p>
            <a:r>
              <a:rPr lang="fr-FR" sz="1100" dirty="0">
                <a:solidFill>
                  <a:schemeClr val="bg1"/>
                </a:solidFill>
              </a:rPr>
              <a:t>        # On calcule le nombre de secondes de self et autre_duree</a:t>
            </a:r>
          </a:p>
          <a:p>
            <a:r>
              <a:rPr lang="fr-FR" sz="1100" dirty="0">
                <a:solidFill>
                  <a:schemeClr val="bg1"/>
                </a:solidFill>
              </a:rPr>
              <a:t>        nb_sec1 = self.sec + self.min * 60</a:t>
            </a:r>
          </a:p>
          <a:p>
            <a:r>
              <a:rPr lang="fr-FR" sz="1100" dirty="0">
                <a:solidFill>
                  <a:schemeClr val="bg1"/>
                </a:solidFill>
              </a:rPr>
              <a:t>        nb_sec2 = autre_duree.sec + autre_duree.min * 60</a:t>
            </a:r>
          </a:p>
          <a:p>
            <a:r>
              <a:rPr lang="fr-FR" sz="1100" dirty="0">
                <a:solidFill>
                  <a:schemeClr val="bg1"/>
                </a:solidFill>
              </a:rPr>
              <a:t>        return nb_sec1 &gt; nb_sec2</a:t>
            </a:r>
          </a:p>
        </p:txBody>
      </p:sp>
      <p:sp>
        <p:nvSpPr>
          <p:cNvPr id="8" name="ZoneTexte 7">
            <a:extLst>
              <a:ext uri="{FF2B5EF4-FFF2-40B4-BE49-F238E27FC236}">
                <a16:creationId xmlns:a16="http://schemas.microsoft.com/office/drawing/2014/main" id="{82A562F4-E353-4535-9844-7D3950764CA5}"/>
              </a:ext>
            </a:extLst>
          </p:cNvPr>
          <p:cNvSpPr txBox="1"/>
          <p:nvPr/>
        </p:nvSpPr>
        <p:spPr>
          <a:xfrm>
            <a:off x="122005" y="4079903"/>
            <a:ext cx="11555650" cy="276999"/>
          </a:xfrm>
          <a:prstGeom prst="rect">
            <a:avLst/>
          </a:prstGeom>
          <a:noFill/>
        </p:spPr>
        <p:txBody>
          <a:bodyPr wrap="square" rtlCol="0">
            <a:spAutoFit/>
          </a:bodyPr>
          <a:lstStyle/>
          <a:p>
            <a:r>
              <a:rPr lang="fr-FR" sz="1200" dirty="0"/>
              <a:t>Ces exemples devraient vous suffire, je pense.</a:t>
            </a:r>
          </a:p>
        </p:txBody>
      </p:sp>
    </p:spTree>
    <p:extLst>
      <p:ext uri="{BB962C8B-B14F-4D97-AF65-F5344CB8AC3E}">
        <p14:creationId xmlns:p14="http://schemas.microsoft.com/office/powerpoint/2010/main" val="26131378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379959646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err="1">
                <a:highlight>
                  <a:srgbClr val="C0C0C0"/>
                </a:highlight>
              </a:rPr>
              <a:t>attributattribut_temporaire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Tree>
    <p:extLst>
      <p:ext uri="{BB962C8B-B14F-4D97-AF65-F5344CB8AC3E}">
        <p14:creationId xmlns:p14="http://schemas.microsoft.com/office/powerpoint/2010/main" val="34181120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Tree>
    <p:extLst>
      <p:ext uri="{BB962C8B-B14F-4D97-AF65-F5344CB8AC3E}">
        <p14:creationId xmlns:p14="http://schemas.microsoft.com/office/powerpoint/2010/main" val="192841910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Tree>
    <p:extLst>
      <p:ext uri="{BB962C8B-B14F-4D97-AF65-F5344CB8AC3E}">
        <p14:creationId xmlns:p14="http://schemas.microsoft.com/office/powerpoint/2010/main" val="475635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a:t>
            </a:r>
            <a:r>
              <a:rPr lang="fr-FR" sz="1200" dirty="0" err="1"/>
              <a:t>fonctionidqui</a:t>
            </a:r>
            <a:r>
              <a:rPr lang="fr-FR" sz="1200" dirty="0"/>
              <a:t> prend en paramètre un objet. Elle renvoie la position de l'objet dans la mémoire Python sous la forme d'un entier (plutôt grand). Je vous invite à faire quelques tests en passant divers objets en paramètre à cette fonction. Sachez au passage </a:t>
            </a:r>
            <a:r>
              <a:rPr lang="fr-FR" sz="1200" dirty="0" err="1"/>
              <a:t>queiscompare</a:t>
            </a:r>
            <a:r>
              <a:rPr lang="fr-FR" sz="1200" dirty="0"/>
              <a:t>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5322072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Tree>
    <p:extLst>
      <p:ext uri="{BB962C8B-B14F-4D97-AF65-F5344CB8AC3E}">
        <p14:creationId xmlns:p14="http://schemas.microsoft.com/office/powerpoint/2010/main" val="6765871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prenoms</a:t>
            </a:r>
            <a:r>
              <a:rPr lang="fr-FR" sz="1200" dirty="0">
                <a:solidFill>
                  <a:schemeClr val="bg1"/>
                </a:solidFill>
              </a:rPr>
              <a:t> = ["Jacques", "Laure", "André", "Victoire", "Albert", "Sophie"]</a:t>
            </a:r>
          </a:p>
          <a:p>
            <a:r>
              <a:rPr lang="fr-FR" sz="1200" dirty="0">
                <a:solidFill>
                  <a:schemeClr val="bg1"/>
                </a:solidFill>
              </a:rPr>
              <a:t>&gt;&gt;&gt; </a:t>
            </a:r>
            <a:r>
              <a:rPr lang="fr-FR" sz="1200" dirty="0" err="1">
                <a:solidFill>
                  <a:schemeClr val="bg1"/>
                </a:solidFill>
              </a:rPr>
              <a:t>prenoms.sort</a:t>
            </a:r>
            <a:r>
              <a:rPr lang="fr-FR" sz="1200" dirty="0">
                <a:solidFill>
                  <a:schemeClr val="bg1"/>
                </a:solidFill>
              </a:rPr>
              <a:t>()</a:t>
            </a:r>
          </a:p>
          <a:p>
            <a:r>
              <a:rPr lang="fr-FR" sz="1200" dirty="0">
                <a:solidFill>
                  <a:schemeClr val="bg1"/>
                </a:solidFill>
              </a:rPr>
              <a:t>&gt;&gt;&gt; </a:t>
            </a:r>
            <a:r>
              <a:rPr lang="fr-FR" sz="1200" dirty="0" err="1">
                <a:solidFill>
                  <a:schemeClr val="bg1"/>
                </a:solidFill>
              </a:rPr>
              <a:t>prenoms</a:t>
            </a:r>
            <a:endParaRPr lang="fr-FR" sz="1200" dirty="0">
              <a:solidFill>
                <a:schemeClr val="bg1"/>
              </a:solidFill>
            </a:endParaRPr>
          </a:p>
          <a:p>
            <a:r>
              <a:rPr lang="fr-FR" sz="1200" dirty="0">
                <a:solidFill>
                  <a:schemeClr val="bg1"/>
                </a:solidFill>
              </a:rPr>
              <a:t>['Albert', 'André', </a:t>
            </a:r>
            <a:r>
              <a:rPr lang="fr-FR" sz="1200" dirty="0" err="1">
                <a:solidFill>
                  <a:schemeClr val="bg1"/>
                </a:solidFill>
              </a:rPr>
              <a:t>'Jacques</a:t>
            </a:r>
            <a:r>
              <a:rPr lang="fr-FR" sz="1200" dirty="0">
                <a:solidFill>
                  <a:schemeClr val="bg1"/>
                </a:solidFill>
              </a:rPr>
              <a:t>', 'Laure', 'Sophie', 'Victoire']</a:t>
            </a:r>
          </a:p>
          <a:p>
            <a:r>
              <a:rPr lang="fr-FR" sz="1200" dirty="0">
                <a:solidFill>
                  <a:schemeClr val="bg1"/>
                </a:solidFill>
              </a:rPr>
              <a:t>&gt;&gt;&gt; # Et avec la fonction 'sorted'</a:t>
            </a:r>
          </a:p>
          <a:p>
            <a:r>
              <a:rPr lang="fr-FR" sz="1200" dirty="0">
                <a:solidFill>
                  <a:schemeClr val="bg1"/>
                </a:solidFill>
              </a:rPr>
              <a:t>... </a:t>
            </a:r>
            <a:r>
              <a:rPr lang="fr-FR" sz="1200" dirty="0" err="1">
                <a:solidFill>
                  <a:schemeClr val="bg1"/>
                </a:solidFill>
              </a:rPr>
              <a:t>prenoms</a:t>
            </a:r>
            <a:r>
              <a:rPr lang="fr-FR" sz="1200" dirty="0">
                <a:solidFill>
                  <a:schemeClr val="bg1"/>
                </a:solidFill>
              </a:rPr>
              <a:t> = ["Jacques", "Laure", "André", "Victoire", "Albert", "Sophie"]</a:t>
            </a:r>
          </a:p>
          <a:p>
            <a:r>
              <a:rPr lang="fr-FR" sz="1200" dirty="0">
                <a:solidFill>
                  <a:schemeClr val="bg1"/>
                </a:solidFill>
              </a:rPr>
              <a:t>&gt;&gt;&gt; sorted(</a:t>
            </a:r>
            <a:r>
              <a:rPr lang="fr-FR" sz="1200" dirty="0" err="1">
                <a:solidFill>
                  <a:schemeClr val="bg1"/>
                </a:solidFill>
              </a:rPr>
              <a:t>prenoms</a:t>
            </a:r>
            <a:r>
              <a:rPr lang="fr-FR" sz="1200" dirty="0">
                <a:solidFill>
                  <a:schemeClr val="bg1"/>
                </a:solidFill>
              </a:rPr>
              <a:t>)</a:t>
            </a:r>
          </a:p>
          <a:p>
            <a:r>
              <a:rPr lang="fr-FR" sz="1200" dirty="0">
                <a:solidFill>
                  <a:schemeClr val="bg1"/>
                </a:solidFill>
              </a:rPr>
              <a:t>['Albert', 'André', </a:t>
            </a:r>
            <a:r>
              <a:rPr lang="fr-FR" sz="1200" dirty="0" err="1">
                <a:solidFill>
                  <a:schemeClr val="bg1"/>
                </a:solidFill>
              </a:rPr>
              <a:t>'Jacques</a:t>
            </a:r>
            <a:r>
              <a:rPr lang="fr-FR" sz="1200" dirty="0">
                <a:solidFill>
                  <a:schemeClr val="bg1"/>
                </a:solidFill>
              </a:rPr>
              <a:t>', 'Laure', 'Sophie', 'Victoire']</a:t>
            </a:r>
          </a:p>
          <a:p>
            <a:r>
              <a:rPr lang="fr-FR" sz="1200" dirty="0">
                <a:solidFill>
                  <a:schemeClr val="bg1"/>
                </a:solidFill>
              </a:rPr>
              <a:t>&gt;&gt;&gt; </a:t>
            </a:r>
            <a:r>
              <a:rPr lang="fr-FR" sz="1200" dirty="0" err="1">
                <a:solidFill>
                  <a:schemeClr val="bg1"/>
                </a:solidFill>
              </a:rPr>
              <a:t>prenoms</a:t>
            </a:r>
            <a:endParaRPr lang="fr-FR" sz="1200" dirty="0">
              <a:solidFill>
                <a:schemeClr val="bg1"/>
              </a:solidFill>
            </a:endParaRPr>
          </a:p>
          <a:p>
            <a:r>
              <a:rPr lang="fr-FR" sz="1200" dirty="0">
                <a:solidFill>
                  <a:schemeClr val="bg1"/>
                </a:solidFill>
              </a:rPr>
              <a:t>[</a:t>
            </a:r>
            <a:r>
              <a:rPr lang="fr-FR" sz="1200" dirty="0" err="1">
                <a:solidFill>
                  <a:schemeClr val="bg1"/>
                </a:solidFill>
              </a:rPr>
              <a:t>'Jacques</a:t>
            </a:r>
            <a:r>
              <a:rPr lang="fr-FR" sz="1200" dirty="0">
                <a:solidFill>
                  <a:schemeClr val="bg1"/>
                </a:solidFill>
              </a:rPr>
              <a:t>',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Tree>
    <p:extLst>
      <p:ext uri="{BB962C8B-B14F-4D97-AF65-F5344CB8AC3E}">
        <p14:creationId xmlns:p14="http://schemas.microsoft.com/office/powerpoint/2010/main" val="34742536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err="1">
                <a:solidFill>
                  <a:schemeClr val="bg1"/>
                </a:solidFill>
              </a:rPr>
              <a:t>TypeError</a:t>
            </a:r>
            <a:r>
              <a:rPr lang="en-US" sz="1200" dirty="0">
                <a:solidFill>
                  <a:schemeClr val="bg1"/>
                </a:solidFill>
              </a:rPr>
              <a:t>: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a:t>
            </a:r>
            <a:r>
              <a:rPr lang="fr-FR" altLang="fr-FR" sz="1400" dirty="0" err="1"/>
              <a:t>chapitre.En</a:t>
            </a:r>
            <a:r>
              <a:rPr lang="fr-FR" altLang="fr-FR" sz="1400" dirty="0"/>
              <a:t> attendant, intéressons-nous à des types plus particuliers !</a:t>
            </a:r>
          </a:p>
        </p:txBody>
      </p:sp>
    </p:spTree>
    <p:extLst>
      <p:ext uri="{BB962C8B-B14F-4D97-AF65-F5344CB8AC3E}">
        <p14:creationId xmlns:p14="http://schemas.microsoft.com/office/powerpoint/2010/main" val="21410142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Tree>
    <p:extLst>
      <p:ext uri="{BB962C8B-B14F-4D97-AF65-F5344CB8AC3E}">
        <p14:creationId xmlns:p14="http://schemas.microsoft.com/office/powerpoint/2010/main" val="259252352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Tree>
    <p:extLst>
      <p:ext uri="{BB962C8B-B14F-4D97-AF65-F5344CB8AC3E}">
        <p14:creationId xmlns:p14="http://schemas.microsoft.com/office/powerpoint/2010/main" val="23346183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Tree>
    <p:extLst>
      <p:ext uri="{BB962C8B-B14F-4D97-AF65-F5344CB8AC3E}">
        <p14:creationId xmlns:p14="http://schemas.microsoft.com/office/powerpoint/2010/main" val="43314465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t>
            </a:r>
            <a:r>
              <a:rPr lang="fr-FR" sz="1200" dirty="0" err="1">
                <a:solidFill>
                  <a:schemeClr val="bg1"/>
                </a:solidFill>
              </a:rPr>
              <a:t>age</a:t>
            </a:r>
            <a:r>
              <a:rPr lang="fr-FR" sz="1200" dirty="0">
                <a:solidFill>
                  <a:schemeClr val="bg1"/>
                </a:solidFill>
              </a:rPr>
              <a:t>)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t>
            </a:r>
            <a:r>
              <a:rPr lang="fr-FR" sz="1200" dirty="0" err="1">
                <a:solidFill>
                  <a:schemeClr val="bg1"/>
                </a:solidFill>
              </a:rPr>
              <a:t>age</a:t>
            </a:r>
            <a:r>
              <a:rPr lang="fr-FR" sz="1200" dirty="0">
                <a:solidFill>
                  <a:schemeClr val="bg1"/>
                </a:solidFill>
              </a:rPr>
              <a:t>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t>
            </a:r>
            <a:r>
              <a:rPr lang="fr-FR" sz="1200" dirty="0" err="1">
                <a:solidFill>
                  <a:schemeClr val="bg1"/>
                </a:solidFill>
              </a:rPr>
              <a:t>age</a:t>
            </a:r>
            <a:r>
              <a:rPr lang="fr-FR" sz="1200" dirty="0">
                <a:solidFill>
                  <a:schemeClr val="bg1"/>
                </a:solidFill>
              </a:rPr>
              <a:t>, moyenne):</a:t>
            </a:r>
          </a:p>
          <a:p>
            <a:r>
              <a:rPr lang="fr-FR" sz="1200" dirty="0">
                <a:solidFill>
                  <a:schemeClr val="bg1"/>
                </a:solidFill>
              </a:rPr>
              <a:t>        self.prenom = prenom</a:t>
            </a:r>
          </a:p>
          <a:p>
            <a:r>
              <a:rPr lang="fr-FR" sz="1200" dirty="0">
                <a:solidFill>
                  <a:schemeClr val="bg1"/>
                </a:solidFill>
              </a:rPr>
              <a:t>        self.age = </a:t>
            </a:r>
            <a:r>
              <a:rPr lang="fr-FR" sz="1200" dirty="0" err="1">
                <a:solidFill>
                  <a:schemeClr val="bg1"/>
                </a:solidFill>
              </a:rPr>
              <a:t>age</a:t>
            </a:r>
            <a:endParaRPr lang="fr-FR" sz="1200" dirty="0">
              <a:solidFill>
                <a:schemeClr val="bg1"/>
              </a:solidFill>
            </a:endParaRPr>
          </a:p>
          <a:p>
            <a:r>
              <a:rPr lang="fr-FR" sz="1200" dirty="0">
                <a:solidFill>
                  <a:schemeClr val="bg1"/>
                </a:solidFill>
              </a:rPr>
              <a:t>        </a:t>
            </a:r>
            <a:r>
              <a:rPr lang="fr-FR" sz="1200" dirty="0" err="1">
                <a:solidFill>
                  <a:schemeClr val="bg1"/>
                </a:solidFill>
              </a:rPr>
              <a:t>self.moyenne</a:t>
            </a:r>
            <a:r>
              <a:rPr lang="fr-FR" sz="1200" dirty="0">
                <a:solidFill>
                  <a:schemeClr val="bg1"/>
                </a:solidFill>
              </a:rPr>
              <a:t>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self.prenom, self.age, </a:t>
            </a:r>
            <a:r>
              <a:rPr lang="fr-FR" sz="1200" dirty="0" err="1">
                <a:solidFill>
                  <a:schemeClr val="bg1"/>
                </a:solidFill>
              </a:rPr>
              <a:t>self.moyenne</a:t>
            </a:r>
            <a:r>
              <a:rPr lang="fr-FR" sz="1200" dirty="0">
                <a:solidFill>
                  <a:schemeClr val="bg1"/>
                </a:solidFill>
              </a:rPr>
              <a:t>)</a:t>
            </a:r>
          </a:p>
        </p:txBody>
      </p:sp>
    </p:spTree>
    <p:extLst>
      <p:ext uri="{BB962C8B-B14F-4D97-AF65-F5344CB8AC3E}">
        <p14:creationId xmlns:p14="http://schemas.microsoft.com/office/powerpoint/2010/main" val="33343058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a:t>
            </a:r>
            <a:r>
              <a:rPr lang="fr-FR" sz="1200" dirty="0" err="1">
                <a:solidFill>
                  <a:schemeClr val="bg1"/>
                </a:solidFill>
              </a:rPr>
              <a:t>unorderable</a:t>
            </a:r>
            <a:r>
              <a:rPr lang="fr-FR" sz="1200" dirty="0">
                <a:solidFill>
                  <a:schemeClr val="bg1"/>
                </a:solidFill>
              </a:rPr>
              <a:t>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a:t>
            </a:r>
            <a:r>
              <a:rPr lang="fr-FR" sz="1400" dirty="0" err="1"/>
              <a:t>lower</a:t>
            </a:r>
            <a:r>
              <a:rPr lang="fr-FR" sz="1400" dirty="0"/>
              <a:t>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Tree>
    <p:extLst>
      <p:ext uri="{BB962C8B-B14F-4D97-AF65-F5344CB8AC3E}">
        <p14:creationId xmlns:p14="http://schemas.microsoft.com/office/powerpoint/2010/main" val="396439063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a:t>
            </a:r>
            <a:r>
              <a:rPr lang="fr-FR" sz="1200" dirty="0" err="1">
                <a:solidFill>
                  <a:schemeClr val="bg1"/>
                </a:solidFill>
              </a:rPr>
              <a:t>etudiant</a:t>
            </a:r>
            <a:r>
              <a:rPr lang="fr-FR" sz="1200" dirty="0">
                <a:solidFill>
                  <a:schemeClr val="bg1"/>
                </a:solidFill>
              </a:rPr>
              <a:t>: </a:t>
            </a:r>
            <a:r>
              <a:rPr lang="fr-FR" sz="1200" dirty="0" err="1">
                <a:solidFill>
                  <a:schemeClr val="bg1"/>
                </a:solidFill>
              </a:rPr>
              <a:t>etudiant.moyenne</a:t>
            </a:r>
            <a:r>
              <a:rPr lang="fr-FR" sz="1200" dirty="0">
                <a:solidFill>
                  <a:schemeClr val="bg1"/>
                </a:solidFill>
              </a:rPr>
              <a:t>)</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Tree>
    <p:extLst>
      <p:ext uri="{BB962C8B-B14F-4D97-AF65-F5344CB8AC3E}">
        <p14:creationId xmlns:p14="http://schemas.microsoft.com/office/powerpoint/2010/main" val="709437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a:t>
            </a:r>
            <a:r>
              <a:rPr lang="fr-FR" sz="1200" dirty="0" err="1"/>
              <a:t>queidoit</a:t>
            </a:r>
            <a:r>
              <a:rPr lang="fr-FR" sz="1200" dirty="0"/>
              <a:t> être considérée comme globale, vous ne pourrez pas modifier réellement sa valeur, comme nous l'avons vu plus haut. En </a:t>
            </a:r>
            <a:r>
              <a:rPr lang="fr-FR" sz="1200" dirty="0" err="1"/>
              <a:t>précisantglobal</a:t>
            </a:r>
            <a:r>
              <a:rPr lang="fr-FR" sz="1200" dirty="0"/>
              <a:t>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Tree>
    <p:extLst>
      <p:ext uri="{BB962C8B-B14F-4D97-AF65-F5344CB8AC3E}">
        <p14:creationId xmlns:p14="http://schemas.microsoft.com/office/powerpoint/2010/main" val="389402373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a:t>
            </a:r>
            <a:r>
              <a:rPr lang="fr-FR" sz="1200" dirty="0" err="1">
                <a:solidFill>
                  <a:schemeClr val="bg1"/>
                </a:solidFill>
              </a:rPr>
              <a:t>etudiant</a:t>
            </a:r>
            <a:r>
              <a:rPr lang="fr-FR" sz="1200" dirty="0">
                <a:solidFill>
                  <a:schemeClr val="bg1"/>
                </a:solidFill>
              </a:rPr>
              <a: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Tree>
    <p:extLst>
      <p:ext uri="{BB962C8B-B14F-4D97-AF65-F5344CB8AC3E}">
        <p14:creationId xmlns:p14="http://schemas.microsoft.com/office/powerpoint/2010/main" val="20214911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a:t>
            </a:r>
            <a:r>
              <a:rPr lang="fr-FR" altLang="fr-FR" sz="1400" dirty="0" err="1"/>
              <a:t>si</a:t>
            </a:r>
            <a:r>
              <a:rPr lang="fr-FR" altLang="fr-FR" sz="1400" dirty="0"/>
              <a:t>.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a:t>
            </a:r>
            <a:r>
              <a:rPr lang="fr-FR" sz="1200" dirty="0" err="1">
                <a:solidFill>
                  <a:schemeClr val="bg1"/>
                </a:solidFill>
              </a:rPr>
              <a:t>etudiant</a:t>
            </a:r>
            <a:r>
              <a:rPr lang="fr-FR" sz="1200" dirty="0">
                <a:solidFill>
                  <a:schemeClr val="bg1"/>
                </a:solidFill>
              </a:rPr>
              <a:t>: </a:t>
            </a:r>
            <a:r>
              <a:rPr lang="fr-FR" sz="1200" dirty="0" err="1">
                <a:solidFill>
                  <a:schemeClr val="bg1"/>
                </a:solidFill>
              </a:rPr>
              <a:t>etudiant</a:t>
            </a:r>
            <a:r>
              <a:rPr lang="fr-FR" sz="1200" dirty="0">
                <a:solidFill>
                  <a:schemeClr val="bg1"/>
                </a:solidFill>
              </a:rPr>
              <a:t>[2])</a:t>
            </a:r>
          </a:p>
        </p:txBody>
      </p:sp>
    </p:spTree>
    <p:extLst>
      <p:ext uri="{BB962C8B-B14F-4D97-AF65-F5344CB8AC3E}">
        <p14:creationId xmlns:p14="http://schemas.microsoft.com/office/powerpoint/2010/main" val="30322308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itemgetter</a:t>
            </a:r>
            <a:endParaRPr lang="en-US" sz="1200" dirty="0">
              <a:solidFill>
                <a:schemeClr val="bg1"/>
              </a:solidFill>
            </a:endParaRPr>
          </a:p>
          <a:p>
            <a:r>
              <a:rPr lang="en-US" sz="1200" dirty="0">
                <a:solidFill>
                  <a:schemeClr val="bg1"/>
                </a:solidFill>
              </a:rPr>
              <a:t>sorted(</a:t>
            </a:r>
            <a:r>
              <a:rPr lang="en-US" sz="1200" dirty="0" err="1">
                <a:solidFill>
                  <a:schemeClr val="bg1"/>
                </a:solidFill>
              </a:rPr>
              <a:t>etudiants</a:t>
            </a:r>
            <a:r>
              <a:rPr lang="en-US" sz="1200" dirty="0">
                <a:solidFill>
                  <a:schemeClr val="bg1"/>
                </a:solidFill>
              </a:rPr>
              <a:t>, key=</a:t>
            </a:r>
            <a:r>
              <a:rPr lang="en-US" sz="1200" dirty="0" err="1">
                <a:solidFill>
                  <a:schemeClr val="bg1"/>
                </a:solidFill>
              </a:rPr>
              <a:t>itemgetter</a:t>
            </a:r>
            <a:r>
              <a:rPr lang="en-US" sz="1200" dirty="0">
                <a:solidFill>
                  <a:schemeClr val="bg1"/>
                </a:solidFill>
              </a:rPr>
              <a:t>(2))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Tree>
    <p:extLst>
      <p:ext uri="{BB962C8B-B14F-4D97-AF65-F5344CB8AC3E}">
        <p14:creationId xmlns:p14="http://schemas.microsoft.com/office/powerpoint/2010/main" val="267432961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t>
            </a:r>
            <a:r>
              <a:rPr lang="fr-FR" sz="1200" dirty="0" err="1">
                <a:solidFill>
                  <a:schemeClr val="bg1"/>
                </a:solidFill>
              </a:rPr>
              <a:t>age</a:t>
            </a:r>
            <a:r>
              <a:rPr lang="fr-FR" sz="1200" dirty="0">
                <a:solidFill>
                  <a:schemeClr val="bg1"/>
                </a:solidFill>
              </a:rPr>
              <a:t>)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t>
            </a:r>
            <a:r>
              <a:rPr lang="fr-FR" sz="1200" dirty="0" err="1">
                <a:solidFill>
                  <a:schemeClr val="bg1"/>
                </a:solidFill>
              </a:rPr>
              <a:t>age</a:t>
            </a:r>
            <a:r>
              <a:rPr lang="fr-FR" sz="1200" dirty="0">
                <a:solidFill>
                  <a:schemeClr val="bg1"/>
                </a:solidFill>
              </a:rPr>
              <a:t>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t>
            </a:r>
            <a:r>
              <a:rPr lang="fr-FR" sz="1200" dirty="0" err="1">
                <a:solidFill>
                  <a:schemeClr val="bg1"/>
                </a:solidFill>
              </a:rPr>
              <a:t>age</a:t>
            </a:r>
            <a:r>
              <a:rPr lang="fr-FR" sz="1200" dirty="0">
                <a:solidFill>
                  <a:schemeClr val="bg1"/>
                </a:solidFill>
              </a:rPr>
              <a:t>, moyenne):</a:t>
            </a:r>
          </a:p>
          <a:p>
            <a:r>
              <a:rPr lang="fr-FR" sz="1200" dirty="0">
                <a:solidFill>
                  <a:schemeClr val="bg1"/>
                </a:solidFill>
              </a:rPr>
              <a:t>        self.prenom = prenom</a:t>
            </a:r>
          </a:p>
          <a:p>
            <a:r>
              <a:rPr lang="fr-FR" sz="1200" dirty="0">
                <a:solidFill>
                  <a:schemeClr val="bg1"/>
                </a:solidFill>
              </a:rPr>
              <a:t>        self.age = </a:t>
            </a:r>
            <a:r>
              <a:rPr lang="fr-FR" sz="1200" dirty="0" err="1">
                <a:solidFill>
                  <a:schemeClr val="bg1"/>
                </a:solidFill>
              </a:rPr>
              <a:t>age</a:t>
            </a:r>
            <a:endParaRPr lang="fr-FR" sz="1200" dirty="0">
              <a:solidFill>
                <a:schemeClr val="bg1"/>
              </a:solidFill>
            </a:endParaRPr>
          </a:p>
          <a:p>
            <a:r>
              <a:rPr lang="fr-FR" sz="1200" dirty="0">
                <a:solidFill>
                  <a:schemeClr val="bg1"/>
                </a:solidFill>
              </a:rPr>
              <a:t>        </a:t>
            </a:r>
            <a:r>
              <a:rPr lang="fr-FR" sz="1200" dirty="0" err="1">
                <a:solidFill>
                  <a:schemeClr val="bg1"/>
                </a:solidFill>
              </a:rPr>
              <a:t>self.moyenne</a:t>
            </a:r>
            <a:r>
              <a:rPr lang="fr-FR" sz="1200" dirty="0">
                <a:solidFill>
                  <a:schemeClr val="bg1"/>
                </a:solidFill>
              </a:rPr>
              <a:t>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self.prenom, self.age, </a:t>
            </a:r>
            <a:r>
              <a:rPr lang="fr-FR" sz="1200" dirty="0" err="1">
                <a:solidFill>
                  <a:schemeClr val="bg1"/>
                </a:solidFill>
              </a:rPr>
              <a:t>self.moyenne</a:t>
            </a:r>
            <a:r>
              <a:rPr lang="fr-FR" sz="1200" dirty="0">
                <a:solidFill>
                  <a:schemeClr val="bg1"/>
                </a:solidFill>
              </a:rPr>
              <a:t>)</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Tree>
    <p:extLst>
      <p:ext uri="{BB962C8B-B14F-4D97-AF65-F5344CB8AC3E}">
        <p14:creationId xmlns:p14="http://schemas.microsoft.com/office/powerpoint/2010/main" val="374997570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attrgetter</a:t>
            </a:r>
            <a:endParaRPr lang="en-US" sz="1200" dirty="0">
              <a:solidFill>
                <a:schemeClr val="bg1"/>
              </a:solidFill>
            </a:endParaRPr>
          </a:p>
          <a:p>
            <a:r>
              <a:rPr lang="en-US" sz="1200" dirty="0">
                <a:solidFill>
                  <a:schemeClr val="bg1"/>
                </a:solidFill>
              </a:rPr>
              <a:t>sorted(</a:t>
            </a:r>
            <a:r>
              <a:rPr lang="en-US" sz="1200" dirty="0" err="1">
                <a:solidFill>
                  <a:schemeClr val="bg1"/>
                </a:solidFill>
              </a:rPr>
              <a:t>etudiants</a:t>
            </a:r>
            <a:r>
              <a:rPr lang="en-US" sz="1200" dirty="0">
                <a:solidFill>
                  <a:schemeClr val="bg1"/>
                </a:solidFill>
              </a:rPr>
              <a:t>, key=</a:t>
            </a:r>
            <a:r>
              <a:rPr lang="en-US" sz="1200" dirty="0" err="1">
                <a:solidFill>
                  <a:schemeClr val="bg1"/>
                </a:solidFill>
              </a:rPr>
              <a:t>attrgetter</a:t>
            </a:r>
            <a:r>
              <a:rPr lang="en-US" sz="1200" dirty="0">
                <a:solidFill>
                  <a:schemeClr val="bg1"/>
                </a:solidFill>
              </a:rPr>
              <a:t>("</a:t>
            </a:r>
            <a:r>
              <a:rPr lang="en-US" sz="1200" dirty="0" err="1">
                <a:solidFill>
                  <a:schemeClr val="bg1"/>
                </a:solidFill>
              </a:rPr>
              <a:t>moyenne</a:t>
            </a:r>
            <a:r>
              <a:rPr lang="en-US" sz="1200" dirty="0">
                <a:solidFill>
                  <a:schemeClr val="bg1"/>
                </a:solidFill>
              </a:rPr>
              <a:t>"))</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Tree>
    <p:extLst>
      <p:ext uri="{BB962C8B-B14F-4D97-AF65-F5344CB8AC3E}">
        <p14:creationId xmlns:p14="http://schemas.microsoft.com/office/powerpoint/2010/main" val="163302070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t>
            </a:r>
            <a:r>
              <a:rPr lang="fr-FR" sz="1200" dirty="0" err="1">
                <a:solidFill>
                  <a:schemeClr val="bg1"/>
                </a:solidFill>
              </a:rPr>
              <a:t>age</a:t>
            </a:r>
            <a:r>
              <a:rPr lang="fr-FR" sz="1200" dirty="0">
                <a:solidFill>
                  <a:schemeClr val="bg1"/>
                </a:solidFill>
              </a:rPr>
              <a:t>",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Tree>
    <p:extLst>
      <p:ext uri="{BB962C8B-B14F-4D97-AF65-F5344CB8AC3E}">
        <p14:creationId xmlns:p14="http://schemas.microsoft.com/office/powerpoint/2010/main" val="235903231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a:t>
            </a:r>
            <a:r>
              <a:rPr lang="fr-FR" sz="1200" dirty="0" err="1">
                <a:solidFill>
                  <a:schemeClr val="bg1"/>
                </a:solidFill>
              </a:rPr>
              <a:t>LigneInventaire</a:t>
            </a:r>
            <a:r>
              <a:rPr lang="fr-FR" sz="1200" dirty="0">
                <a:solidFill>
                  <a:schemeClr val="bg1"/>
                </a:solidFill>
              </a:rPr>
              <a:t>:</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a:t>
            </a:r>
            <a:r>
              <a:rPr lang="fr-FR" sz="1200" dirty="0" err="1">
                <a:solidFill>
                  <a:schemeClr val="bg1"/>
                </a:solidFill>
              </a:rPr>
              <a:t>quantite</a:t>
            </a:r>
            <a:r>
              <a:rPr lang="fr-FR" sz="1200" dirty="0">
                <a:solidFill>
                  <a:schemeClr val="bg1"/>
                </a:solidFill>
              </a:rPr>
              <a:t>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a:t>
            </a:r>
            <a:r>
              <a:rPr lang="fr-FR" sz="1200" dirty="0" err="1">
                <a:solidFill>
                  <a:schemeClr val="bg1"/>
                </a:solidFill>
              </a:rPr>
              <a:t>quantite</a:t>
            </a:r>
            <a:r>
              <a:rPr lang="fr-FR" sz="1200" dirty="0">
                <a:solidFill>
                  <a:schemeClr val="bg1"/>
                </a:solidFill>
              </a:rPr>
              <a:t>):</a:t>
            </a:r>
          </a:p>
          <a:p>
            <a:r>
              <a:rPr lang="fr-FR" sz="1200" dirty="0">
                <a:solidFill>
                  <a:schemeClr val="bg1"/>
                </a:solidFill>
              </a:rPr>
              <a:t>        </a:t>
            </a:r>
            <a:r>
              <a:rPr lang="fr-FR" sz="1200" dirty="0" err="1">
                <a:solidFill>
                  <a:schemeClr val="bg1"/>
                </a:solidFill>
              </a:rPr>
              <a:t>self.produit</a:t>
            </a:r>
            <a:r>
              <a:rPr lang="fr-FR" sz="1200" dirty="0">
                <a:solidFill>
                  <a:schemeClr val="bg1"/>
                </a:solidFill>
              </a:rPr>
              <a:t> = produit</a:t>
            </a:r>
          </a:p>
          <a:p>
            <a:r>
              <a:rPr lang="fr-FR" sz="1200" dirty="0">
                <a:solidFill>
                  <a:schemeClr val="bg1"/>
                </a:solidFill>
              </a:rPr>
              <a:t>        </a:t>
            </a:r>
            <a:r>
              <a:rPr lang="fr-FR" sz="1200" dirty="0" err="1">
                <a:solidFill>
                  <a:schemeClr val="bg1"/>
                </a:solidFill>
              </a:rPr>
              <a:t>self.prix</a:t>
            </a:r>
            <a:r>
              <a:rPr lang="fr-FR" sz="1200" dirty="0">
                <a:solidFill>
                  <a:schemeClr val="bg1"/>
                </a:solidFill>
              </a:rPr>
              <a:t> = prix</a:t>
            </a:r>
          </a:p>
          <a:p>
            <a:r>
              <a:rPr lang="fr-FR" sz="1200" dirty="0">
                <a:solidFill>
                  <a:schemeClr val="bg1"/>
                </a:solidFill>
              </a:rPr>
              <a:t>        </a:t>
            </a:r>
            <a:r>
              <a:rPr lang="fr-FR" sz="1200" dirty="0" err="1">
                <a:solidFill>
                  <a:schemeClr val="bg1"/>
                </a:solidFill>
              </a:rPr>
              <a:t>self.quantite</a:t>
            </a:r>
            <a:r>
              <a:rPr lang="fr-FR" sz="1200" dirty="0">
                <a:solidFill>
                  <a:schemeClr val="bg1"/>
                </a:solidFill>
              </a:rPr>
              <a:t> = </a:t>
            </a:r>
            <a:r>
              <a:rPr lang="fr-FR" sz="1200" dirty="0" err="1">
                <a:solidFill>
                  <a:schemeClr val="bg1"/>
                </a:solidFill>
              </a:rPr>
              <a:t>quantite</a:t>
            </a:r>
            <a:endParaRPr lang="fr-FR" sz="1200" dirty="0">
              <a:solidFill>
                <a:schemeClr val="bg1"/>
              </a:solidFill>
            </a:endParaRP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a:t>
            </a:r>
            <a:r>
              <a:rPr lang="fr-FR" sz="1200" dirty="0" err="1">
                <a:solidFill>
                  <a:schemeClr val="bg1"/>
                </a:solidFill>
              </a:rPr>
              <a:t>self.produit</a:t>
            </a:r>
            <a:r>
              <a:rPr lang="fr-FR" sz="1200" dirty="0">
                <a:solidFill>
                  <a:schemeClr val="bg1"/>
                </a:solidFill>
              </a:rPr>
              <a:t>, </a:t>
            </a:r>
            <a:r>
              <a:rPr lang="fr-FR" sz="1200" dirty="0" err="1">
                <a:solidFill>
                  <a:schemeClr val="bg1"/>
                </a:solidFill>
              </a:rPr>
              <a:t>self.prix</a:t>
            </a:r>
            <a:r>
              <a:rPr lang="fr-FR" sz="1200" dirty="0">
                <a:solidFill>
                  <a:schemeClr val="bg1"/>
                </a:solidFill>
              </a:rPr>
              <a:t>, </a:t>
            </a:r>
            <a:r>
              <a:rPr lang="fr-FR" sz="1200" dirty="0" err="1">
                <a:solidFill>
                  <a:schemeClr val="bg1"/>
                </a:solidFill>
              </a:rPr>
              <a:t>self.quantite</a:t>
            </a:r>
            <a:r>
              <a:rPr lang="fr-FR" sz="1200" dirty="0">
                <a:solidFill>
                  <a:schemeClr val="bg1"/>
                </a:solidFill>
              </a:rPr>
              <a:t>)</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a:t>
            </a:r>
            <a:r>
              <a:rPr lang="fr-FR" sz="1200" dirty="0" err="1">
                <a:solidFill>
                  <a:schemeClr val="bg1"/>
                </a:solidFill>
              </a:rPr>
              <a:t>LigneInventaire</a:t>
            </a:r>
            <a:r>
              <a:rPr lang="fr-FR" sz="1200" dirty="0">
                <a:solidFill>
                  <a:schemeClr val="bg1"/>
                </a:solidFill>
              </a:rPr>
              <a:t>("pomme rouge", 1.2, 19),</a:t>
            </a:r>
          </a:p>
          <a:p>
            <a:r>
              <a:rPr lang="fr-FR" sz="1200" dirty="0">
                <a:solidFill>
                  <a:schemeClr val="bg1"/>
                </a:solidFill>
              </a:rPr>
              <a:t>    </a:t>
            </a:r>
            <a:r>
              <a:rPr lang="fr-FR" sz="1200" dirty="0" err="1">
                <a:solidFill>
                  <a:schemeClr val="bg1"/>
                </a:solidFill>
              </a:rPr>
              <a:t>LigneInventaire</a:t>
            </a:r>
            <a:r>
              <a:rPr lang="fr-FR" sz="1200" dirty="0">
                <a:solidFill>
                  <a:schemeClr val="bg1"/>
                </a:solidFill>
              </a:rPr>
              <a:t>("orange", 1.4, 24),</a:t>
            </a:r>
          </a:p>
          <a:p>
            <a:r>
              <a:rPr lang="fr-FR" sz="1200" dirty="0">
                <a:solidFill>
                  <a:schemeClr val="bg1"/>
                </a:solidFill>
              </a:rPr>
              <a:t>    </a:t>
            </a:r>
            <a:r>
              <a:rPr lang="fr-FR" sz="1200" dirty="0" err="1">
                <a:solidFill>
                  <a:schemeClr val="bg1"/>
                </a:solidFill>
              </a:rPr>
              <a:t>LigneInventaire</a:t>
            </a:r>
            <a:r>
              <a:rPr lang="fr-FR" sz="1200" dirty="0">
                <a:solidFill>
                  <a:schemeClr val="bg1"/>
                </a:solidFill>
              </a:rPr>
              <a:t>("banane", 0.9, 21),</a:t>
            </a:r>
          </a:p>
          <a:p>
            <a:r>
              <a:rPr lang="fr-FR" sz="1200" dirty="0">
                <a:solidFill>
                  <a:schemeClr val="bg1"/>
                </a:solidFill>
              </a:rPr>
              <a:t>    </a:t>
            </a:r>
            <a:r>
              <a:rPr lang="fr-FR" sz="1200" dirty="0" err="1">
                <a:solidFill>
                  <a:schemeClr val="bg1"/>
                </a:solidFill>
              </a:rPr>
              <a:t>LigneInventaire</a:t>
            </a:r>
            <a:r>
              <a:rPr lang="fr-FR" sz="1200" dirty="0">
                <a:solidFill>
                  <a:schemeClr val="bg1"/>
                </a:solidFill>
              </a:rPr>
              <a:t>("poire", 1.2, 24),</a:t>
            </a:r>
          </a:p>
          <a:p>
            <a:r>
              <a:rPr lang="fr-FR" sz="1200" dirty="0">
                <a:solidFill>
                  <a:schemeClr val="bg1"/>
                </a:solidFill>
              </a:rPr>
              <a:t>]</a:t>
            </a:r>
          </a:p>
        </p:txBody>
      </p:sp>
    </p:spTree>
    <p:extLst>
      <p:ext uri="{BB962C8B-B14F-4D97-AF65-F5344CB8AC3E}">
        <p14:creationId xmlns:p14="http://schemas.microsoft.com/office/powerpoint/2010/main" val="26944740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attrgetter</a:t>
            </a:r>
            <a:endParaRPr lang="en-US" sz="1200" dirty="0">
              <a:solidFill>
                <a:schemeClr val="bg1"/>
              </a:solidFill>
            </a:endParaRPr>
          </a:p>
          <a:p>
            <a:r>
              <a:rPr lang="en-US" sz="1200" dirty="0">
                <a:solidFill>
                  <a:schemeClr val="bg1"/>
                </a:solidFill>
              </a:rPr>
              <a:t>sorted(</a:t>
            </a:r>
            <a:r>
              <a:rPr lang="en-US" sz="1200" dirty="0" err="1">
                <a:solidFill>
                  <a:schemeClr val="bg1"/>
                </a:solidFill>
              </a:rPr>
              <a:t>inventaire</a:t>
            </a:r>
            <a:r>
              <a:rPr lang="en-US" sz="1200" dirty="0">
                <a:solidFill>
                  <a:schemeClr val="bg1"/>
                </a:solidFill>
              </a:rPr>
              <a:t>, key=</a:t>
            </a:r>
            <a:r>
              <a:rPr lang="en-US" sz="1200" dirty="0" err="1">
                <a:solidFill>
                  <a:schemeClr val="bg1"/>
                </a:solidFill>
              </a:rPr>
              <a:t>attrgetter</a:t>
            </a:r>
            <a:r>
              <a:rPr lang="en-US" sz="1200" dirty="0">
                <a:solidFill>
                  <a:schemeClr val="bg1"/>
                </a:solidFill>
              </a:rPr>
              <a:t>("prix", "</a:t>
            </a:r>
            <a:r>
              <a:rPr lang="en-US" sz="1200" dirty="0" err="1">
                <a:solidFill>
                  <a:schemeClr val="bg1"/>
                </a:solidFill>
              </a:rPr>
              <a:t>quantite</a:t>
            </a:r>
            <a:r>
              <a:rPr lang="en-US" sz="1200" dirty="0">
                <a:solidFill>
                  <a:schemeClr val="bg1"/>
                </a:solidFill>
              </a:rPr>
              <a:t>"))</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err="1">
                <a:solidFill>
                  <a:schemeClr val="bg1"/>
                </a:solidFill>
              </a:rPr>
              <a:t>inventaire.sort</a:t>
            </a:r>
            <a:r>
              <a:rPr lang="en-US" sz="1200" dirty="0">
                <a:solidFill>
                  <a:schemeClr val="bg1"/>
                </a:solidFill>
              </a:rPr>
              <a:t>(key=</a:t>
            </a:r>
            <a:r>
              <a:rPr lang="en-US" sz="1200" dirty="0" err="1">
                <a:solidFill>
                  <a:schemeClr val="bg1"/>
                </a:solidFill>
              </a:rPr>
              <a:t>attrgetter</a:t>
            </a:r>
            <a:r>
              <a:rPr lang="en-US" sz="1200" dirty="0">
                <a:solidFill>
                  <a:schemeClr val="bg1"/>
                </a:solidFill>
              </a:rPr>
              <a:t>("</a:t>
            </a:r>
            <a:r>
              <a:rPr lang="en-US" sz="1200" dirty="0" err="1">
                <a:solidFill>
                  <a:schemeClr val="bg1"/>
                </a:solidFill>
              </a:rPr>
              <a:t>quantite</a:t>
            </a:r>
            <a:r>
              <a:rPr lang="en-US" sz="1200" dirty="0">
                <a:solidFill>
                  <a:schemeClr val="bg1"/>
                </a:solidFill>
              </a:rPr>
              <a:t>"), reverse=True)</a:t>
            </a:r>
          </a:p>
          <a:p>
            <a:r>
              <a:rPr lang="en-US" sz="1200" dirty="0">
                <a:solidFill>
                  <a:schemeClr val="bg1"/>
                </a:solidFill>
              </a:rPr>
              <a:t>sorted(</a:t>
            </a:r>
            <a:r>
              <a:rPr lang="en-US" sz="1200" dirty="0" err="1">
                <a:solidFill>
                  <a:schemeClr val="bg1"/>
                </a:solidFill>
              </a:rPr>
              <a:t>inventaire</a:t>
            </a:r>
            <a:r>
              <a:rPr lang="en-US" sz="1200" dirty="0">
                <a:solidFill>
                  <a:schemeClr val="bg1"/>
                </a:solidFill>
              </a:rPr>
              <a:t>, key=</a:t>
            </a:r>
            <a:r>
              <a:rPr lang="en-US" sz="1200" dirty="0" err="1">
                <a:solidFill>
                  <a:schemeClr val="bg1"/>
                </a:solidFill>
              </a:rPr>
              <a:t>attrgetter</a:t>
            </a:r>
            <a:r>
              <a:rPr lang="en-US" sz="1200" dirty="0">
                <a:solidFill>
                  <a:schemeClr val="bg1"/>
                </a:solidFill>
              </a:rPr>
              <a:t>("prix"))</a:t>
            </a:r>
            <a:endParaRPr lang="fr-FR" sz="1200" dirty="0">
              <a:solidFill>
                <a:schemeClr val="bg1"/>
              </a:solidFill>
            </a:endParaRPr>
          </a:p>
        </p:txBody>
      </p:sp>
    </p:spTree>
    <p:extLst>
      <p:ext uri="{BB962C8B-B14F-4D97-AF65-F5344CB8AC3E}">
        <p14:creationId xmlns:p14="http://schemas.microsoft.com/office/powerpoint/2010/main" val="340422602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attrgetter</a:t>
            </a:r>
            <a:endParaRPr lang="en-US" sz="1200" dirty="0">
              <a:solidFill>
                <a:schemeClr val="bg1"/>
              </a:solidFill>
            </a:endParaRPr>
          </a:p>
          <a:p>
            <a:r>
              <a:rPr lang="en-US" sz="1200" dirty="0">
                <a:solidFill>
                  <a:schemeClr val="bg1"/>
                </a:solidFill>
              </a:rPr>
              <a:t>sorted(</a:t>
            </a:r>
            <a:r>
              <a:rPr lang="en-US" sz="1200" dirty="0" err="1">
                <a:solidFill>
                  <a:schemeClr val="bg1"/>
                </a:solidFill>
              </a:rPr>
              <a:t>inventaire</a:t>
            </a:r>
            <a:r>
              <a:rPr lang="en-US" sz="1200" dirty="0">
                <a:solidFill>
                  <a:schemeClr val="bg1"/>
                </a:solidFill>
              </a:rPr>
              <a:t>, key=</a:t>
            </a:r>
            <a:r>
              <a:rPr lang="en-US" sz="1200" dirty="0" err="1">
                <a:solidFill>
                  <a:schemeClr val="bg1"/>
                </a:solidFill>
              </a:rPr>
              <a:t>attrgetter</a:t>
            </a:r>
            <a:r>
              <a:rPr lang="en-US" sz="1200" dirty="0">
                <a:solidFill>
                  <a:schemeClr val="bg1"/>
                </a:solidFill>
              </a:rPr>
              <a:t>("prix", "</a:t>
            </a:r>
            <a:r>
              <a:rPr lang="en-US" sz="1200" dirty="0" err="1">
                <a:solidFill>
                  <a:schemeClr val="bg1"/>
                </a:solidFill>
              </a:rPr>
              <a:t>quantite</a:t>
            </a:r>
            <a:r>
              <a:rPr lang="en-US" sz="1200" dirty="0">
                <a:solidFill>
                  <a:schemeClr val="bg1"/>
                </a:solidFill>
              </a:rPr>
              <a:t>"))</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Tree>
    <p:extLst>
      <p:ext uri="{BB962C8B-B14F-4D97-AF65-F5344CB8AC3E}">
        <p14:creationId xmlns:p14="http://schemas.microsoft.com/office/powerpoint/2010/main" val="426689956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Tree>
    <p:extLst>
      <p:ext uri="{BB962C8B-B14F-4D97-AF65-F5344CB8AC3E}">
        <p14:creationId xmlns:p14="http://schemas.microsoft.com/office/powerpoint/2010/main" val="80638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a:t>
            </a:r>
            <a:r>
              <a:rPr lang="fr-FR" sz="1200" dirty="0" err="1"/>
              <a:t>level</a:t>
            </a:r>
            <a:r>
              <a:rPr lang="fr-FR" sz="1200" dirty="0"/>
              <a:t> of a module file, or declared global in a def within the file.</a:t>
            </a:r>
          </a:p>
          <a:p>
            <a:r>
              <a:rPr lang="fr-FR" sz="1200" dirty="0"/>
              <a:t>B: Built-in (Python) – Names, preassigned in the buit-in names module: open, range, SyntaxError, … </a:t>
            </a:r>
          </a:p>
        </p:txBody>
      </p:sp>
    </p:spTree>
    <p:extLst>
      <p:ext uri="{BB962C8B-B14F-4D97-AF65-F5344CB8AC3E}">
        <p14:creationId xmlns:p14="http://schemas.microsoft.com/office/powerpoint/2010/main" val="418272608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67627"/>
            <a:ext cx="12192000" cy="971550"/>
          </a:xfrm>
        </p:spPr>
        <p:txBody>
          <a:bodyPr>
            <a:noAutofit/>
          </a:bodyPr>
          <a:lstStyle/>
          <a:p>
            <a:pPr lvl="0" algn="ctr" fontAlgn="base">
              <a:spcAft>
                <a:spcPct val="0"/>
              </a:spcAft>
            </a:pPr>
            <a:r>
              <a:rPr lang="fr-FR" altLang="fr-FR" sz="96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7316072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66725" y="775676"/>
            <a:ext cx="10487025" cy="6186309"/>
          </a:xfrm>
          <a:prstGeom prst="rect">
            <a:avLst/>
          </a:prstGeom>
          <a:noFill/>
        </p:spPr>
        <p:txBody>
          <a:bodyPr wrap="square" rtlCol="0">
            <a:spAutoFit/>
          </a:bodyPr>
          <a:lstStyle/>
          <a:p>
            <a:r>
              <a:rPr lang="fr-FR" sz="1200" dirty="0"/>
              <a:t>J'entends souvent dire qu'un langage de programmation orienté objet n'incluant pas l'héritage serait incomplet, sinon inutile. Après avoir découvert par moi-même cette fonctionnalité et les techniques qui en découlent, je suis forcé de reconnaître que sans l'héritage, le monde serait moins beau !</a:t>
            </a:r>
          </a:p>
          <a:p>
            <a:endParaRPr lang="fr-FR" sz="1200" dirty="0"/>
          </a:p>
          <a:p>
            <a:r>
              <a:rPr lang="fr-FR" sz="1200" dirty="0"/>
              <a:t>Qu'est-ce que cette fonctionnalité a de si utile ?</a:t>
            </a:r>
          </a:p>
          <a:p>
            <a:r>
              <a:rPr lang="fr-FR" sz="1200" dirty="0"/>
              <a:t>Nous allons le voir, bien entendu. Et je vais surtout essayer de vous montrer des exemples d'applications. Car très souvent, quand on découvre l'héritage, on ne sait pas trop quoi en faire…</a:t>
            </a:r>
          </a:p>
          <a:p>
            <a:r>
              <a:rPr lang="fr-FR" sz="1200" dirty="0"/>
              <a:t>Ne vous attendez donc pas à un chapitre où vous n'allez faire que coder. Vous allez devoir vous pencher sur de la théorie et travailler sur quelques exemples de modélisation. Mais je vous guide, ne vous inquiétez pas !</a:t>
            </a:r>
          </a:p>
          <a:p>
            <a:endParaRPr lang="fr-FR" sz="1200" dirty="0"/>
          </a:p>
          <a:p>
            <a:r>
              <a:rPr lang="fr-FR" sz="1200" b="1" dirty="0"/>
              <a:t>Pour bien commencer</a:t>
            </a:r>
          </a:p>
          <a:p>
            <a:endParaRPr lang="fr-FR" sz="1200" dirty="0"/>
          </a:p>
          <a:p>
            <a:r>
              <a:rPr lang="fr-FR" sz="1200" dirty="0"/>
              <a:t>Je ne vais pas faire durer le suspense plus longtemps : 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Non, ce n'est pas tout, et si, cela sert énormément mais vous allez devoir me laisser un peu de temps pour vous en montrer l'intérêt.</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Tree>
    <p:extLst>
      <p:ext uri="{BB962C8B-B14F-4D97-AF65-F5344CB8AC3E}">
        <p14:creationId xmlns:p14="http://schemas.microsoft.com/office/powerpoint/2010/main" val="149422753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Tree>
    <p:extLst>
      <p:ext uri="{BB962C8B-B14F-4D97-AF65-F5344CB8AC3E}">
        <p14:creationId xmlns:p14="http://schemas.microsoft.com/office/powerpoint/2010/main" val="42316958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self.prenom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{1}".format(self.prenom,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Tree>
    <p:extLst>
      <p:ext uri="{BB962C8B-B14F-4D97-AF65-F5344CB8AC3E}">
        <p14:creationId xmlns:p14="http://schemas.microsoft.com/office/powerpoint/2010/main" val="221942102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agent.prenom</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Tree>
    <p:extLst>
      <p:ext uri="{BB962C8B-B14F-4D97-AF65-F5344CB8AC3E}">
        <p14:creationId xmlns:p14="http://schemas.microsoft.com/office/powerpoint/2010/main" val="367482858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self.prenom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{1}".format(self.prenom,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a:t>
            </a:r>
            <a:r>
              <a:rPr lang="fr-FR" sz="1100" dirty="0" err="1">
                <a:solidFill>
                  <a:schemeClr val="bg1"/>
                </a:solidFill>
              </a:rPr>
              <a:t>Personne.__init</a:t>
            </a:r>
            <a:r>
              <a:rPr lang="fr-FR" sz="1100" dirty="0">
                <a:solidFill>
                  <a:schemeClr val="bg1"/>
                </a:solidFill>
              </a:rPr>
              <a: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Tree>
    <p:extLst>
      <p:ext uri="{BB962C8B-B14F-4D97-AF65-F5344CB8AC3E}">
        <p14:creationId xmlns:p14="http://schemas.microsoft.com/office/powerpoint/2010/main" val="37468473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t>
            </a:r>
            <a:r>
              <a:rPr lang="en-US" sz="1100" dirty="0" err="1">
                <a:solidFill>
                  <a:schemeClr val="bg1"/>
                </a:solidFill>
              </a:rPr>
              <a:t>agent.nom</a:t>
            </a:r>
            <a:endParaRPr lang="en-US" sz="1100" dirty="0">
              <a:solidFill>
                <a:schemeClr val="bg1"/>
              </a:solidFill>
            </a:endParaRP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a:t>
            </a:r>
            <a:r>
              <a:rPr lang="en-US" sz="1100" dirty="0" err="1">
                <a:solidFill>
                  <a:schemeClr val="bg1"/>
                </a:solidFill>
              </a:rPr>
              <a:t>matricule</a:t>
            </a:r>
            <a:r>
              <a:rPr lang="en-US" sz="1100" dirty="0">
                <a:solidFill>
                  <a:schemeClr val="bg1"/>
                </a:solidFill>
              </a:rPr>
              <a:t> 18327-121</a:t>
            </a:r>
          </a:p>
          <a:p>
            <a:r>
              <a:rPr lang="en-US" sz="1100" dirty="0">
                <a:solidFill>
                  <a:schemeClr val="bg1"/>
                </a:solidFill>
              </a:rPr>
              <a:t>&gt;&gt;&gt; </a:t>
            </a:r>
            <a:r>
              <a:rPr lang="en-US" sz="1100" dirty="0" err="1">
                <a:solidFill>
                  <a:schemeClr val="bg1"/>
                </a:solidFill>
              </a:rPr>
              <a:t>agent.prenom</a:t>
            </a:r>
            <a:endParaRPr lang="en-US" sz="1100" dirty="0">
              <a:solidFill>
                <a:schemeClr val="bg1"/>
              </a:solidFill>
            </a:endParaRP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a:t>
            </a:r>
            <a:r>
              <a:rPr lang="fr-FR" sz="1100" dirty="0" err="1">
                <a:solidFill>
                  <a:schemeClr val="bg1"/>
                </a:solidFill>
              </a:rPr>
              <a:t>nom_attribut</a:t>
            </a:r>
            <a:r>
              <a:rPr lang="fr-FR" sz="1100" dirty="0">
                <a:solidFill>
                  <a:schemeClr val="bg1"/>
                </a:solidFill>
              </a:rPr>
              <a:t>, </a:t>
            </a:r>
            <a:r>
              <a:rPr lang="fr-FR" sz="1100" dirty="0" err="1">
                <a:solidFill>
                  <a:schemeClr val="bg1"/>
                </a:solidFill>
              </a:rPr>
              <a:t>valeur_attribut</a:t>
            </a:r>
            <a:r>
              <a:rPr lang="fr-FR" sz="1100" dirty="0">
                <a:solidFill>
                  <a:schemeClr val="bg1"/>
                </a:solidFill>
              </a:rPr>
              <a:t>):</a:t>
            </a:r>
          </a:p>
          <a:p>
            <a:r>
              <a:rPr lang="fr-FR" sz="1100" dirty="0">
                <a:solidFill>
                  <a:schemeClr val="bg1"/>
                </a:solidFill>
              </a:rPr>
              <a:t>        """Méthode appelée quand on fait </a:t>
            </a:r>
            <a:r>
              <a:rPr lang="fr-FR" sz="1100" dirty="0" err="1">
                <a:solidFill>
                  <a:schemeClr val="bg1"/>
                </a:solidFill>
              </a:rPr>
              <a:t>objet.attribut</a:t>
            </a:r>
            <a:r>
              <a:rPr lang="fr-FR" sz="1100" dirty="0">
                <a:solidFill>
                  <a:schemeClr val="bg1"/>
                </a:solidFill>
              </a:rPr>
              <a:t> = valeur"""</a:t>
            </a:r>
          </a:p>
          <a:p>
            <a:r>
              <a:rPr lang="fr-FR" sz="1100" dirty="0">
                <a:solidFill>
                  <a:schemeClr val="bg1"/>
                </a:solidFill>
              </a:rPr>
              <a:t>        print("Attention, on modifie l'attribut {0} de l'objet !".format(</a:t>
            </a:r>
            <a:r>
              <a:rPr lang="fr-FR" sz="1100" dirty="0" err="1">
                <a:solidFill>
                  <a:schemeClr val="bg1"/>
                </a:solidFill>
              </a:rPr>
              <a:t>nom_attribut</a:t>
            </a:r>
            <a:r>
              <a:rPr lang="fr-FR" sz="1100" dirty="0">
                <a:solidFill>
                  <a:schemeClr val="bg1"/>
                </a:solidFill>
              </a:rPr>
              <a:t>))</a:t>
            </a:r>
          </a:p>
          <a:p>
            <a:r>
              <a:rPr lang="fr-FR" sz="1100" dirty="0">
                <a:solidFill>
                  <a:schemeClr val="bg1"/>
                </a:solidFill>
              </a:rPr>
              <a:t>        </a:t>
            </a:r>
            <a:r>
              <a:rPr lang="fr-FR" sz="1100" dirty="0" err="1">
                <a:solidFill>
                  <a:schemeClr val="bg1"/>
                </a:solidFill>
              </a:rPr>
              <a:t>object.__setattr</a:t>
            </a:r>
            <a:r>
              <a:rPr lang="fr-FR" sz="1100" dirty="0">
                <a:solidFill>
                  <a:schemeClr val="bg1"/>
                </a:solidFill>
              </a:rPr>
              <a:t>__(self, nom_attribut, </a:t>
            </a:r>
            <a:r>
              <a:rPr lang="fr-FR" sz="1100" dirty="0" err="1">
                <a:solidFill>
                  <a:schemeClr val="bg1"/>
                </a:solidFill>
              </a:rPr>
              <a:t>valeur_attribut</a:t>
            </a:r>
            <a:r>
              <a:rPr lang="fr-FR" sz="1100" dirty="0">
                <a:solidFill>
                  <a:schemeClr val="bg1"/>
                </a:solidFill>
              </a:rPr>
              <a:t>)</a:t>
            </a:r>
          </a:p>
        </p:txBody>
      </p:sp>
    </p:spTree>
    <p:extLst>
      <p:ext uri="{BB962C8B-B14F-4D97-AF65-F5344CB8AC3E}">
        <p14:creationId xmlns:p14="http://schemas.microsoft.com/office/powerpoint/2010/main" val="168877374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Tree>
    <p:extLst>
      <p:ext uri="{BB962C8B-B14F-4D97-AF65-F5344CB8AC3E}">
        <p14:creationId xmlns:p14="http://schemas.microsoft.com/office/powerpoint/2010/main" val="205492444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Tree>
    <p:extLst>
      <p:ext uri="{BB962C8B-B14F-4D97-AF65-F5344CB8AC3E}">
        <p14:creationId xmlns:p14="http://schemas.microsoft.com/office/powerpoint/2010/main" val="104731038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
            </a:r>
            <a:r>
              <a:rPr lang="en-US" sz="1100" dirty="0" err="1">
                <a:solidFill>
                  <a:schemeClr val="bg1"/>
                </a:solidFill>
              </a:rPr>
              <a:t>AttributeError</a:t>
            </a:r>
            <a:r>
              <a:rPr lang="en-US" sz="1100" dirty="0">
                <a:solidFill>
                  <a:schemeClr val="bg1"/>
                </a:solidFill>
              </a:rPr>
              <a:t> in module </a:t>
            </a:r>
            <a:r>
              <a:rPr lang="en-US" sz="1100" dirty="0" err="1">
                <a:solidFill>
                  <a:schemeClr val="bg1"/>
                </a:solidFill>
              </a:rPr>
              <a:t>builtins</a:t>
            </a:r>
            <a:r>
              <a:rPr lang="en-US" sz="1100" dirty="0">
                <a:solidFill>
                  <a:schemeClr val="bg1"/>
                </a:solidFill>
              </a:rPr>
              <a:t>:</a:t>
            </a:r>
          </a:p>
          <a:p>
            <a:endParaRPr lang="en-US" sz="1100" dirty="0">
              <a:solidFill>
                <a:schemeClr val="bg1"/>
              </a:solidFill>
            </a:endParaRPr>
          </a:p>
          <a:p>
            <a:r>
              <a:rPr lang="en-US" sz="1100" dirty="0">
                <a:solidFill>
                  <a:schemeClr val="bg1"/>
                </a:solidFill>
              </a:rPr>
              <a:t>class </a:t>
            </a:r>
            <a:r>
              <a:rPr lang="en-US" sz="1100" dirty="0" err="1">
                <a:solidFill>
                  <a:schemeClr val="bg1"/>
                </a:solidFill>
              </a:rPr>
              <a:t>AttributeError</a:t>
            </a:r>
            <a:r>
              <a:rPr lang="en-US" sz="1100" dirty="0">
                <a:solidFill>
                  <a:schemeClr val="bg1"/>
                </a:solidFill>
              </a:rPr>
              <a:t>(Exception)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
            </a:r>
            <a:r>
              <a:rPr lang="en-US" sz="1100" dirty="0" err="1">
                <a:solidFill>
                  <a:schemeClr val="bg1"/>
                </a:solidFill>
              </a:rPr>
              <a:t>AttributeError</a:t>
            </a:r>
            <a:endParaRPr lang="en-US" sz="1100" dirty="0">
              <a:solidFill>
                <a:schemeClr val="bg1"/>
              </a:solidFill>
            </a:endParaRPr>
          </a:p>
          <a:p>
            <a:r>
              <a:rPr lang="en-US" sz="1100" dirty="0">
                <a:solidFill>
                  <a:schemeClr val="bg1"/>
                </a:solidFill>
              </a:rPr>
              <a:t> |      Exception</a:t>
            </a:r>
          </a:p>
          <a:p>
            <a:r>
              <a:rPr lang="en-US" sz="1100" dirty="0">
                <a:solidFill>
                  <a:schemeClr val="bg1"/>
                </a:solidFill>
              </a:rPr>
              <a:t> |      </a:t>
            </a:r>
            <a:r>
              <a:rPr lang="en-US" sz="1100" dirty="0" err="1">
                <a:solidFill>
                  <a:schemeClr val="bg1"/>
                </a:solidFill>
              </a:rPr>
              <a:t>BaseException</a:t>
            </a:r>
            <a:endParaRPr lang="en-US" sz="1100" dirty="0">
              <a:solidFill>
                <a:schemeClr val="bg1"/>
              </a:solidFill>
            </a:endParaRP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a:t>
            </a:r>
            <a:r>
              <a:rPr lang="fr-FR" sz="1200" dirty="0" err="1"/>
              <a:t>built-in</a:t>
            </a:r>
            <a:r>
              <a:rPr lang="fr-FR" sz="1200" dirty="0"/>
              <a:t> sur le site de Python.</a:t>
            </a:r>
          </a:p>
          <a:p>
            <a:endParaRPr lang="fr-FR" sz="1200" dirty="0"/>
          </a:p>
          <a:p>
            <a:r>
              <a:rPr lang="fr-FR" sz="1200" dirty="0"/>
              <a:t>Ne sont répertoriées ici que les exceptions dites </a:t>
            </a:r>
            <a:r>
              <a:rPr lang="fr-FR" sz="1200" dirty="0" err="1"/>
              <a:t>built-in</a:t>
            </a:r>
            <a:r>
              <a:rPr lang="fr-FR" sz="1200" dirty="0"/>
              <a:t>.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Tree>
    <p:extLst>
      <p:ext uri="{BB962C8B-B14F-4D97-AF65-F5344CB8AC3E}">
        <p14:creationId xmlns:p14="http://schemas.microsoft.com/office/powerpoint/2010/main" val="3353685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a:t>
            </a:r>
            <a:r>
              <a:rPr lang="en-US" sz="1200" dirty="0" err="1">
                <a:solidFill>
                  <a:schemeClr val="bg1"/>
                </a:solidFill>
              </a:rPr>
              <a:t>num:num</a:t>
            </a:r>
            <a:r>
              <a:rPr lang="en-US" sz="1200" dirty="0">
                <a:solidFill>
                  <a:schemeClr val="bg1"/>
                </a:solidFill>
              </a:rPr>
              <a:t>**2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a:t>
            </a:r>
            <a:r>
              <a:rPr lang="fr-FR" sz="1200" dirty="0" err="1"/>
              <a:t>level</a:t>
            </a:r>
            <a:r>
              <a:rPr lang="fr-FR" sz="1200" dirty="0"/>
              <a:t>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Tree>
    <p:extLst>
      <p:ext uri="{BB962C8B-B14F-4D97-AF65-F5344CB8AC3E}">
        <p14:creationId xmlns:p14="http://schemas.microsoft.com/office/powerpoint/2010/main" val="394114412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a:t>
            </a:r>
            <a:r>
              <a:rPr lang="fr-FR" sz="1200" dirty="0" err="1"/>
              <a:t>built-in</a:t>
            </a:r>
            <a:r>
              <a:rPr lang="fr-FR" sz="1200" dirty="0"/>
              <a:t> proposée par Python. Commencez par parcourir la hiérarchie des exceptions </a:t>
            </a:r>
            <a:r>
              <a:rPr lang="fr-FR" sz="1200" dirty="0" err="1"/>
              <a:t>built-in</a:t>
            </a:r>
            <a:r>
              <a:rPr lang="fr-FR" sz="1200" dirty="0"/>
              <a:t>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Tree>
    <p:extLst>
      <p:ext uri="{BB962C8B-B14F-4D97-AF65-F5344CB8AC3E}">
        <p14:creationId xmlns:p14="http://schemas.microsoft.com/office/powerpoint/2010/main" val="269510145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a:t>
            </a:r>
            <a:r>
              <a:rPr lang="fr-FR" sz="1100" dirty="0" err="1">
                <a:solidFill>
                  <a:schemeClr val="bg1"/>
                </a:solidFill>
              </a:rPr>
              <a:t>ErreurAnalyseFichier</a:t>
            </a:r>
            <a:r>
              <a:rPr lang="fr-FR" sz="1100" dirty="0">
                <a:solidFill>
                  <a:schemeClr val="bg1"/>
                </a:solidFill>
              </a:rPr>
              <a:t>(Exception):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a:t>
            </a:r>
            <a:r>
              <a:rPr lang="fr-FR" sz="1100" dirty="0" err="1">
                <a:solidFill>
                  <a:schemeClr val="bg1"/>
                </a:solidFill>
              </a:rPr>
              <a:t>self.fichier</a:t>
            </a:r>
            <a:r>
              <a:rPr lang="fr-FR" sz="1100" dirty="0">
                <a:solidFill>
                  <a:schemeClr val="bg1"/>
                </a:solidFill>
              </a:rPr>
              <a:t> = fichier</a:t>
            </a:r>
          </a:p>
          <a:p>
            <a:r>
              <a:rPr lang="fr-FR" sz="1100" dirty="0">
                <a:solidFill>
                  <a:schemeClr val="bg1"/>
                </a:solidFill>
              </a:rPr>
              <a:t>        </a:t>
            </a:r>
            <a:r>
              <a:rPr lang="fr-FR" sz="1100" dirty="0" err="1">
                <a:solidFill>
                  <a:schemeClr val="bg1"/>
                </a:solidFill>
              </a:rPr>
              <a:t>self.ligne</a:t>
            </a:r>
            <a:r>
              <a:rPr lang="fr-FR" sz="1100" dirty="0">
                <a:solidFill>
                  <a:schemeClr val="bg1"/>
                </a:solidFill>
              </a:rPr>
              <a:t>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a:t>
            </a:r>
            <a:r>
              <a:rPr lang="fr-FR" sz="1100" dirty="0" err="1">
                <a:solidFill>
                  <a:schemeClr val="bg1"/>
                </a:solidFill>
              </a:rPr>
              <a:t>self.fichier</a:t>
            </a:r>
            <a:r>
              <a:rPr lang="fr-FR" sz="1100" dirty="0">
                <a:solidFill>
                  <a:schemeClr val="bg1"/>
                </a:solidFill>
              </a:rPr>
              <a:t>, </a:t>
            </a:r>
            <a:r>
              <a:rPr lang="fr-FR" sz="1100" dirty="0" err="1">
                <a:solidFill>
                  <a:schemeClr val="bg1"/>
                </a:solidFill>
              </a:rPr>
              <a:t>self.ligne</a:t>
            </a:r>
            <a:r>
              <a:rPr lang="fr-FR" sz="1100" dirty="0">
                <a:solidFill>
                  <a:schemeClr val="bg1"/>
                </a:solidFill>
              </a:rPr>
              <a:t>,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a:t>
            </a:r>
            <a:r>
              <a:rPr lang="fr-FR" sz="1100" dirty="0" err="1">
                <a:solidFill>
                  <a:schemeClr val="bg1"/>
                </a:solidFill>
              </a:rPr>
              <a:t>ErreurAnalyseFichier</a:t>
            </a:r>
            <a:r>
              <a:rPr lang="fr-FR" sz="1100" dirty="0">
                <a:solidFill>
                  <a:schemeClr val="bg1"/>
                </a:solidFill>
              </a:rPr>
              <a:t>("</a:t>
            </a:r>
            <a:r>
              <a:rPr lang="fr-FR" sz="1100" dirty="0" err="1">
                <a:solidFill>
                  <a:schemeClr val="bg1"/>
                </a:solidFill>
              </a:rPr>
              <a:t>plop.conf</a:t>
            </a:r>
            <a:r>
              <a:rPr lang="fr-FR" sz="1100" dirty="0">
                <a:solidFill>
                  <a:schemeClr val="bg1"/>
                </a:solidFill>
              </a:rPr>
              <a:t>",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a:t>
            </a:r>
            <a:r>
              <a:rPr lang="fr-FR" sz="1100" dirty="0" err="1">
                <a:solidFill>
                  <a:schemeClr val="bg1"/>
                </a:solidFill>
              </a:rPr>
              <a:t>ErreurAnalyseFichier</a:t>
            </a:r>
            <a:r>
              <a:rPr lang="fr-FR" sz="1100" dirty="0">
                <a:solidFill>
                  <a:schemeClr val="bg1"/>
                </a:solidFill>
              </a:rPr>
              <a:t>: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Tree>
    <p:extLst>
      <p:ext uri="{BB962C8B-B14F-4D97-AF65-F5344CB8AC3E}">
        <p14:creationId xmlns:p14="http://schemas.microsoft.com/office/powerpoint/2010/main" val="107061517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Tree>
    <p:extLst>
      <p:ext uri="{BB962C8B-B14F-4D97-AF65-F5344CB8AC3E}">
        <p14:creationId xmlns:p14="http://schemas.microsoft.com/office/powerpoint/2010/main" val="332550674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334518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Tree>
    <p:extLst>
      <p:ext uri="{BB962C8B-B14F-4D97-AF65-F5344CB8AC3E}">
        <p14:creationId xmlns:p14="http://schemas.microsoft.com/office/powerpoint/2010/main" val="21573234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6315098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05847262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Tree>
    <p:extLst>
      <p:ext uri="{BB962C8B-B14F-4D97-AF65-F5344CB8AC3E}">
        <p14:creationId xmlns:p14="http://schemas.microsoft.com/office/powerpoint/2010/main" val="99259866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a:t>
            </a:r>
            <a:r>
              <a:rPr lang="fr-FR" sz="1100" dirty="0" err="1">
                <a:solidFill>
                  <a:schemeClr val="bg1"/>
                </a:solidFill>
              </a:rPr>
              <a:t>RevStr</a:t>
            </a:r>
            <a:r>
              <a:rPr lang="fr-FR" sz="1100" dirty="0">
                <a:solidFill>
                  <a:schemeClr val="bg1"/>
                </a:solidFill>
              </a:rPr>
              <a:t>(str):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a:t>
            </a:r>
            <a:r>
              <a:rPr lang="fr-FR" sz="1100" dirty="0" err="1">
                <a:solidFill>
                  <a:schemeClr val="bg1"/>
                </a:solidFill>
              </a:rPr>
              <a:t>ItRevStr</a:t>
            </a:r>
            <a:r>
              <a:rPr lang="fr-FR" sz="1100" dirty="0">
                <a:solidFill>
                  <a:schemeClr val="bg1"/>
                </a:solidFill>
              </a:rPr>
              <a:t>(self) # On renvoie l'itérateur créé pour l'occasion</a:t>
            </a:r>
          </a:p>
          <a:p>
            <a:endParaRPr lang="fr-FR" sz="1100" dirty="0">
              <a:solidFill>
                <a:schemeClr val="bg1"/>
              </a:solidFill>
            </a:endParaRPr>
          </a:p>
          <a:p>
            <a:r>
              <a:rPr lang="fr-FR" sz="1100" dirty="0">
                <a:solidFill>
                  <a:schemeClr val="bg1"/>
                </a:solidFill>
              </a:rPr>
              <a:t>class </a:t>
            </a:r>
            <a:r>
              <a:rPr lang="fr-FR" sz="1100" dirty="0" err="1">
                <a:solidFill>
                  <a:schemeClr val="bg1"/>
                </a:solidFill>
              </a:rPr>
              <a:t>ItRevStr</a:t>
            </a:r>
            <a:r>
              <a:rPr lang="fr-FR" sz="1100" dirty="0">
                <a:solidFill>
                  <a:schemeClr val="bg1"/>
                </a:solidFill>
              </a:rPr>
              <a:t>:</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a:t>
            </a:r>
            <a:r>
              <a:rPr lang="fr-FR" sz="1100" dirty="0" err="1">
                <a:solidFill>
                  <a:schemeClr val="bg1"/>
                </a:solidFill>
              </a:rPr>
              <a:t>chaine_a_parcourir</a:t>
            </a:r>
            <a:r>
              <a:rPr lang="fr-FR" sz="1100" dirty="0">
                <a:solidFill>
                  <a:schemeClr val="bg1"/>
                </a:solidFill>
              </a:rPr>
              <a:t>):</a:t>
            </a:r>
          </a:p>
          <a:p>
            <a:r>
              <a:rPr lang="fr-FR" sz="1100" dirty="0">
                <a:solidFill>
                  <a:schemeClr val="bg1"/>
                </a:solidFill>
              </a:rPr>
              <a:t>       """On se positionne à la fin de la chaîne"""</a:t>
            </a:r>
          </a:p>
          <a:p>
            <a:r>
              <a:rPr lang="fr-FR" sz="1100" dirty="0">
                <a:solidFill>
                  <a:schemeClr val="bg1"/>
                </a:solidFill>
              </a:rPr>
              <a:t>        </a:t>
            </a:r>
            <a:r>
              <a:rPr lang="fr-FR" sz="1100" dirty="0" err="1">
                <a:solidFill>
                  <a:schemeClr val="bg1"/>
                </a:solidFill>
              </a:rPr>
              <a:t>self.chaine_a_parcourir</a:t>
            </a:r>
            <a:r>
              <a:rPr lang="fr-FR" sz="1100" dirty="0">
                <a:solidFill>
                  <a:schemeClr val="bg1"/>
                </a:solidFill>
              </a:rPr>
              <a:t> = </a:t>
            </a:r>
            <a:r>
              <a:rPr lang="fr-FR" sz="1100" dirty="0" err="1">
                <a:solidFill>
                  <a:schemeClr val="bg1"/>
                </a:solidFill>
              </a:rPr>
              <a:t>chaine_a_parcourir</a:t>
            </a:r>
            <a:endParaRPr lang="fr-FR" sz="1100" dirty="0">
              <a:solidFill>
                <a:schemeClr val="bg1"/>
              </a:solidFill>
            </a:endParaRPr>
          </a:p>
          <a:p>
            <a:r>
              <a:rPr lang="fr-FR" sz="1100" dirty="0">
                <a:solidFill>
                  <a:schemeClr val="bg1"/>
                </a:solidFill>
              </a:rPr>
              <a:t>        </a:t>
            </a:r>
            <a:r>
              <a:rPr lang="fr-FR" sz="1100" dirty="0" err="1">
                <a:solidFill>
                  <a:schemeClr val="bg1"/>
                </a:solidFill>
              </a:rPr>
              <a:t>self.position</a:t>
            </a:r>
            <a:r>
              <a:rPr lang="fr-FR" sz="1100" dirty="0">
                <a:solidFill>
                  <a:schemeClr val="bg1"/>
                </a:solidFill>
              </a:rPr>
              <a:t> = len(</a:t>
            </a:r>
            <a:r>
              <a:rPr lang="fr-FR" sz="1100" dirty="0" err="1">
                <a:solidFill>
                  <a:schemeClr val="bg1"/>
                </a:solidFill>
              </a:rPr>
              <a:t>chaine_a_parcourir</a:t>
            </a:r>
            <a:r>
              <a:rPr lang="fr-FR" sz="1100" dirty="0">
                <a:solidFill>
                  <a:schemeClr val="bg1"/>
                </a:solidFill>
              </a:rPr>
              <a:t>)</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a:t>
            </a:r>
            <a:r>
              <a:rPr lang="fr-FR" sz="1100" dirty="0" err="1">
                <a:solidFill>
                  <a:schemeClr val="bg1"/>
                </a:solidFill>
              </a:rPr>
              <a:t>StopIteration</a:t>
            </a:r>
            <a:r>
              <a:rPr lang="fr-FR" sz="1100" dirty="0">
                <a:solidFill>
                  <a:schemeClr val="bg1"/>
                </a:solidFill>
              </a:rPr>
              <a:t>' si le parcours est fini""« </a:t>
            </a:r>
          </a:p>
          <a:p>
            <a:endParaRPr lang="fr-FR" sz="1100" dirty="0">
              <a:solidFill>
                <a:schemeClr val="bg1"/>
              </a:solidFill>
            </a:endParaRPr>
          </a:p>
          <a:p>
            <a:r>
              <a:rPr lang="fr-FR" sz="1100" dirty="0">
                <a:solidFill>
                  <a:schemeClr val="bg1"/>
                </a:solidFill>
              </a:rPr>
              <a:t>if </a:t>
            </a:r>
            <a:r>
              <a:rPr lang="fr-FR" sz="1100" dirty="0" err="1">
                <a:solidFill>
                  <a:schemeClr val="bg1"/>
                </a:solidFill>
              </a:rPr>
              <a:t>self.position</a:t>
            </a:r>
            <a:r>
              <a:rPr lang="fr-FR" sz="1100" dirty="0">
                <a:solidFill>
                  <a:schemeClr val="bg1"/>
                </a:solidFill>
              </a:rPr>
              <a:t> == 0: # Fin du parcours</a:t>
            </a:r>
          </a:p>
          <a:p>
            <a:r>
              <a:rPr lang="fr-FR" sz="1100" dirty="0">
                <a:solidFill>
                  <a:schemeClr val="bg1"/>
                </a:solidFill>
              </a:rPr>
              <a:t>            raise StopIteration</a:t>
            </a:r>
          </a:p>
          <a:p>
            <a:r>
              <a:rPr lang="fr-FR" sz="1100" dirty="0">
                <a:solidFill>
                  <a:schemeClr val="bg1"/>
                </a:solidFill>
              </a:rPr>
              <a:t>        </a:t>
            </a:r>
            <a:r>
              <a:rPr lang="fr-FR" sz="1100" dirty="0" err="1">
                <a:solidFill>
                  <a:schemeClr val="bg1"/>
                </a:solidFill>
              </a:rPr>
              <a:t>self.position</a:t>
            </a:r>
            <a:r>
              <a:rPr lang="fr-FR" sz="1100" dirty="0">
                <a:solidFill>
                  <a:schemeClr val="bg1"/>
                </a:solidFill>
              </a:rPr>
              <a:t> -= 1 # On décrémente la position</a:t>
            </a:r>
          </a:p>
          <a:p>
            <a:r>
              <a:rPr lang="fr-FR" sz="1100" dirty="0">
                <a:solidFill>
                  <a:schemeClr val="bg1"/>
                </a:solidFill>
              </a:rPr>
              <a:t>        return </a:t>
            </a:r>
            <a:r>
              <a:rPr lang="fr-FR" sz="1100" dirty="0" err="1">
                <a:solidFill>
                  <a:schemeClr val="bg1"/>
                </a:solidFill>
              </a:rPr>
              <a:t>self.chaine_a_parcourir</a:t>
            </a:r>
            <a:r>
              <a:rPr lang="fr-FR" sz="1100" dirty="0">
                <a:solidFill>
                  <a:schemeClr val="bg1"/>
                </a:solidFill>
              </a:rPr>
              <a:t>[</a:t>
            </a:r>
            <a:r>
              <a:rPr lang="fr-FR" sz="1100" dirty="0" err="1">
                <a:solidFill>
                  <a:schemeClr val="bg1"/>
                </a:solidFill>
              </a:rPr>
              <a:t>self.position</a:t>
            </a:r>
            <a:r>
              <a:rPr lang="fr-FR" sz="1100" dirty="0">
                <a:solidFill>
                  <a:schemeClr val="bg1"/>
                </a:solidFill>
              </a:rPr>
              <a:t>]</a:t>
            </a:r>
          </a:p>
        </p:txBody>
      </p:sp>
    </p:spTree>
    <p:extLst>
      <p:ext uri="{BB962C8B-B14F-4D97-AF65-F5344CB8AC3E}">
        <p14:creationId xmlns:p14="http://schemas.microsoft.com/office/powerpoint/2010/main" val="220817420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a:t>
            </a:r>
            <a:r>
              <a:rPr lang="fr-FR" sz="1100" dirty="0" err="1">
                <a:solidFill>
                  <a:schemeClr val="bg1"/>
                </a:solidFill>
              </a:rPr>
              <a:t>RevStr</a:t>
            </a:r>
            <a:r>
              <a:rPr lang="fr-FR" sz="1100" dirty="0">
                <a:solidFill>
                  <a:schemeClr val="bg1"/>
                </a:solidFill>
              </a:rPr>
              <a:t>("Bonjour")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Tree>
    <p:extLst>
      <p:ext uri="{BB962C8B-B14F-4D97-AF65-F5344CB8AC3E}">
        <p14:creationId xmlns:p14="http://schemas.microsoft.com/office/powerpoint/2010/main" val="4268202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Tree>
    <p:extLst>
      <p:ext uri="{BB962C8B-B14F-4D97-AF65-F5344CB8AC3E}">
        <p14:creationId xmlns:p14="http://schemas.microsoft.com/office/powerpoint/2010/main" val="190805298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Tree>
    <p:extLst>
      <p:ext uri="{BB962C8B-B14F-4D97-AF65-F5344CB8AC3E}">
        <p14:creationId xmlns:p14="http://schemas.microsoft.com/office/powerpoint/2010/main" val="131965155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Tree>
    <p:extLst>
      <p:ext uri="{BB962C8B-B14F-4D97-AF65-F5344CB8AC3E}">
        <p14:creationId xmlns:p14="http://schemas.microsoft.com/office/powerpoint/2010/main" val="272732023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Tree>
    <p:extLst>
      <p:ext uri="{BB962C8B-B14F-4D97-AF65-F5344CB8AC3E}">
        <p14:creationId xmlns:p14="http://schemas.microsoft.com/office/powerpoint/2010/main" val="396392317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Tree>
    <p:extLst>
      <p:ext uri="{BB962C8B-B14F-4D97-AF65-F5344CB8AC3E}">
        <p14:creationId xmlns:p14="http://schemas.microsoft.com/office/powerpoint/2010/main" val="18141625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a:t>
            </a:r>
            <a:r>
              <a:rPr lang="fr-FR" sz="1100" dirty="0" err="1">
                <a:solidFill>
                  <a:schemeClr val="bg1"/>
                </a:solidFill>
              </a:rPr>
              <a:t>valeur_recue</a:t>
            </a:r>
            <a:r>
              <a:rPr lang="fr-FR" sz="1100" dirty="0">
                <a:solidFill>
                  <a:schemeClr val="bg1"/>
                </a:solidFill>
              </a:rPr>
              <a:t> = (yield borne_inf)</a:t>
            </a:r>
          </a:p>
          <a:p>
            <a:r>
              <a:rPr lang="fr-FR" sz="1100" dirty="0">
                <a:solidFill>
                  <a:schemeClr val="bg1"/>
                </a:solidFill>
              </a:rPr>
              <a:t>        if </a:t>
            </a:r>
            <a:r>
              <a:rPr lang="fr-FR" sz="1100" dirty="0" err="1">
                <a:solidFill>
                  <a:schemeClr val="bg1"/>
                </a:solidFill>
              </a:rPr>
              <a:t>valeur_recue</a:t>
            </a:r>
            <a:r>
              <a:rPr lang="fr-FR" sz="1100" dirty="0">
                <a:solidFill>
                  <a:schemeClr val="bg1"/>
                </a:solidFill>
              </a:rPr>
              <a:t> is not None: # Notre générateur a reçu quelque chose</a:t>
            </a:r>
          </a:p>
          <a:p>
            <a:r>
              <a:rPr lang="fr-FR" sz="1100" dirty="0">
                <a:solidFill>
                  <a:schemeClr val="bg1"/>
                </a:solidFill>
              </a:rPr>
              <a:t>            borne_inf = </a:t>
            </a:r>
            <a:r>
              <a:rPr lang="fr-FR" sz="1100" dirty="0" err="1">
                <a:solidFill>
                  <a:schemeClr val="bg1"/>
                </a:solidFill>
              </a:rPr>
              <a:t>valeur_recue</a:t>
            </a:r>
            <a:endParaRPr lang="fr-FR" sz="1100" dirty="0">
              <a:solidFill>
                <a:schemeClr val="bg1"/>
              </a:solidFill>
            </a:endParaRPr>
          </a:p>
          <a:p>
            <a:r>
              <a:rPr lang="fr-FR" sz="1100" dirty="0">
                <a:solidFill>
                  <a:schemeClr val="bg1"/>
                </a:solidFill>
              </a:rPr>
              <a:t>        borne_inf += 1</a:t>
            </a:r>
          </a:p>
        </p:txBody>
      </p:sp>
    </p:spTree>
    <p:extLst>
      <p:ext uri="{BB962C8B-B14F-4D97-AF65-F5344CB8AC3E}">
        <p14:creationId xmlns:p14="http://schemas.microsoft.com/office/powerpoint/2010/main" val="29389970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a:t>
            </a:r>
            <a:r>
              <a:rPr lang="fr-FR" sz="1200" dirty="0" err="1"/>
              <a:t>valeur_recue</a:t>
            </a:r>
            <a:r>
              <a:rPr lang="fr-FR" sz="1200" dirty="0"/>
              <a:t>. La syntaxe est simple : variable = (</a:t>
            </a:r>
            <a:r>
              <a:rPr lang="fr-FR" sz="1200" b="1" dirty="0"/>
              <a:t>yield</a:t>
            </a:r>
            <a:r>
              <a:rPr lang="fr-FR" sz="1200" dirty="0"/>
              <a:t> </a:t>
            </a:r>
            <a:r>
              <a:rPr lang="fr-FR" sz="1200" dirty="0" err="1"/>
              <a:t>valeur_a_renvoyer</a:t>
            </a:r>
            <a:r>
              <a:rPr lang="fr-FR" sz="1200" dirty="0"/>
              <a:t>).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a:t>
            </a:r>
            <a:r>
              <a:rPr lang="fr-FR" sz="1200" dirty="0" err="1"/>
              <a:t>valeur_recue</a:t>
            </a:r>
            <a:r>
              <a:rPr lang="fr-FR" sz="1200" dirty="0"/>
              <a:t>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a:t>
            </a:r>
            <a:r>
              <a:rPr lang="fr-FR" sz="1100" dirty="0" err="1">
                <a:solidFill>
                  <a:schemeClr val="bg1"/>
                </a:solidFill>
              </a:rPr>
              <a:t>generateur.send</a:t>
            </a:r>
            <a:r>
              <a:rPr lang="fr-FR" sz="1100" dirty="0">
                <a:solidFill>
                  <a:schemeClr val="bg1"/>
                </a:solidFill>
              </a:rPr>
              <a:t>(20)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Tree>
    <p:extLst>
      <p:ext uri="{BB962C8B-B14F-4D97-AF65-F5344CB8AC3E}">
        <p14:creationId xmlns:p14="http://schemas.microsoft.com/office/powerpoint/2010/main" val="143016973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err="1"/>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Tree>
    <p:extLst>
      <p:ext uri="{BB962C8B-B14F-4D97-AF65-F5344CB8AC3E}">
        <p14:creationId xmlns:p14="http://schemas.microsoft.com/office/powerpoint/2010/main" val="78694997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680333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Tree>
    <p:extLst>
      <p:ext uri="{BB962C8B-B14F-4D97-AF65-F5344CB8AC3E}">
        <p14:creationId xmlns:p14="http://schemas.microsoft.com/office/powerpoint/2010/main" val="10592640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Tree>
    <p:extLst>
      <p:ext uri="{BB962C8B-B14F-4D97-AF65-F5344CB8AC3E}">
        <p14:creationId xmlns:p14="http://schemas.microsoft.com/office/powerpoint/2010/main" val="3260708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a:t>
            </a:r>
            <a:r>
              <a:rPr lang="en-US" sz="1200" dirty="0" err="1">
                <a:solidFill>
                  <a:schemeClr val="bg1"/>
                </a:solidFill>
              </a:rPr>
              <a:t>func</a:t>
            </a:r>
            <a:r>
              <a:rPr lang="en-US" sz="1200" dirty="0">
                <a:solidFill>
                  <a:schemeClr val="bg1"/>
                </a:solidFill>
              </a:rPr>
              <a:t>(x):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err="1">
                <a:solidFill>
                  <a:schemeClr val="bg1"/>
                </a:solidFill>
              </a:rPr>
              <a:t>func</a:t>
            </a:r>
            <a:r>
              <a:rPr lang="en-US" sz="1200" dirty="0">
                <a:solidFill>
                  <a:schemeClr val="bg1"/>
                </a:solidFill>
              </a:rPr>
              <a:t>(x)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a:t>
            </a:r>
            <a:r>
              <a:rPr lang="en-US" sz="1200" dirty="0" err="1">
                <a:solidFill>
                  <a:schemeClr val="bg1"/>
                </a:solidFill>
              </a:rPr>
              <a:t>func</a:t>
            </a:r>
            <a:r>
              <a:rPr lang="en-US" sz="1200" dirty="0">
                <a:solidFill>
                  <a:schemeClr val="bg1"/>
                </a:solidFill>
              </a:rPr>
              <a:t>():</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err="1">
                <a:solidFill>
                  <a:schemeClr val="bg1"/>
                </a:solidFill>
              </a:rPr>
              <a:t>func</a:t>
            </a:r>
            <a:r>
              <a:rPr lang="en-US" sz="1200" dirty="0">
                <a:solidFill>
                  <a:schemeClr val="bg1"/>
                </a:solidFill>
              </a:rPr>
              <a:t>()</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err="1"/>
              <a:t>Let’s</a:t>
            </a:r>
            <a:r>
              <a:rPr lang="fr-FR" dirty="0"/>
              <a:t> imagine that </a:t>
            </a:r>
            <a:r>
              <a:rPr lang="fr-FR" dirty="0" err="1"/>
              <a:t>we</a:t>
            </a:r>
            <a:r>
              <a:rPr lang="fr-FR" dirty="0"/>
              <a:t> </a:t>
            </a:r>
            <a:r>
              <a:rPr lang="fr-FR" dirty="0" err="1"/>
              <a:t>want</a:t>
            </a:r>
            <a:r>
              <a:rPr lang="fr-FR" dirty="0"/>
              <a:t> to </a:t>
            </a:r>
            <a:r>
              <a:rPr lang="fr-FR" dirty="0" err="1"/>
              <a:t>grab</a:t>
            </a:r>
            <a:r>
              <a:rPr lang="fr-FR" dirty="0"/>
              <a:t> the global x (x=50) and </a:t>
            </a:r>
            <a:r>
              <a:rPr lang="fr-FR" dirty="0" err="1"/>
              <a:t>reassign</a:t>
            </a:r>
            <a:r>
              <a:rPr lang="fr-FR" dirty="0"/>
              <a:t> </a:t>
            </a:r>
            <a:r>
              <a:rPr lang="fr-FR" dirty="0" err="1"/>
              <a:t>it</a:t>
            </a:r>
            <a:r>
              <a:rPr lang="fr-FR" dirty="0"/>
              <a:t> to </a:t>
            </a:r>
            <a:r>
              <a:rPr lang="fr-FR" dirty="0" err="1"/>
              <a:t>be</a:t>
            </a:r>
            <a:r>
              <a:rPr lang="fr-FR" dirty="0"/>
              <a:t> NEW VALUE</a:t>
            </a:r>
          </a:p>
        </p:txBody>
      </p:sp>
    </p:spTree>
    <p:extLst>
      <p:ext uri="{BB962C8B-B14F-4D97-AF65-F5344CB8AC3E}">
        <p14:creationId xmlns:p14="http://schemas.microsoft.com/office/powerpoint/2010/main" val="304047893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Tree>
    <p:extLst>
      <p:ext uri="{BB962C8B-B14F-4D97-AF65-F5344CB8AC3E}">
        <p14:creationId xmlns:p14="http://schemas.microsoft.com/office/powerpoint/2010/main" val="307110003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Tree>
    <p:extLst>
      <p:ext uri="{BB962C8B-B14F-4D97-AF65-F5344CB8AC3E}">
        <p14:creationId xmlns:p14="http://schemas.microsoft.com/office/powerpoint/2010/main" val="136356328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a:t>
            </a:r>
            <a:r>
              <a:rPr lang="fr-FR" sz="1100" dirty="0" err="1">
                <a:solidFill>
                  <a:schemeClr val="bg1"/>
                </a:solidFill>
              </a:rPr>
              <a:t>donnees</a:t>
            </a:r>
            <a:r>
              <a:rPr lang="fr-FR" sz="1100" dirty="0">
                <a:solidFill>
                  <a:schemeClr val="bg1"/>
                </a:solidFill>
              </a:rPr>
              <a:t>):</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a:t>
            </a:r>
            <a:r>
              <a:rPr lang="fr-FR" sz="1100" dirty="0" err="1">
                <a:solidFill>
                  <a:schemeClr val="bg1"/>
                </a:solidFill>
              </a:rPr>
              <a:t>donnees</a:t>
            </a:r>
            <a:r>
              <a:rPr lang="fr-FR" sz="1100" dirty="0">
                <a:solidFill>
                  <a:schemeClr val="bg1"/>
                </a:solidFill>
              </a:rPr>
              <a:t>'."""</a:t>
            </a:r>
          </a:p>
          <a:p>
            <a:r>
              <a:rPr lang="fr-FR" sz="1100" dirty="0">
                <a:solidFill>
                  <a:schemeClr val="bg1"/>
                </a:solidFill>
              </a:rPr>
              <a:t>        </a:t>
            </a:r>
          </a:p>
          <a:p>
            <a:r>
              <a:rPr lang="fr-FR" sz="1100" dirty="0">
                <a:solidFill>
                  <a:schemeClr val="bg1"/>
                </a:solidFill>
              </a:rPr>
              <a:t>        </a:t>
            </a:r>
            <a:r>
              <a:rPr lang="fr-FR" sz="1100" dirty="0" err="1">
                <a:solidFill>
                  <a:schemeClr val="bg1"/>
                </a:solidFill>
              </a:rPr>
              <a:t>self._cles</a:t>
            </a:r>
            <a:r>
              <a:rPr lang="fr-FR" sz="1100" dirty="0">
                <a:solidFill>
                  <a:schemeClr val="bg1"/>
                </a:solidFill>
              </a:rPr>
              <a:t> = [] # Liste contenant nos clés</a:t>
            </a:r>
          </a:p>
          <a:p>
            <a:r>
              <a:rPr lang="fr-FR" sz="1100" dirty="0">
                <a:solidFill>
                  <a:schemeClr val="bg1"/>
                </a:solidFill>
              </a:rPr>
              <a:t>        </a:t>
            </a:r>
            <a:r>
              <a:rPr lang="fr-FR" sz="1100" dirty="0" err="1">
                <a:solidFill>
                  <a:schemeClr val="bg1"/>
                </a:solidFill>
              </a:rPr>
              <a:t>self._valeurs</a:t>
            </a:r>
            <a:r>
              <a:rPr lang="fr-FR" sz="1100" dirty="0">
                <a:solidFill>
                  <a:schemeClr val="bg1"/>
                </a:solidFill>
              </a:rPr>
              <a:t>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a:t>
            </a:r>
            <a:r>
              <a:rPr lang="fr-FR" sz="1100" dirty="0" err="1">
                <a:solidFill>
                  <a:schemeClr val="bg1"/>
                </a:solidFill>
              </a:rPr>
              <a:t>donnees</a:t>
            </a:r>
            <a:r>
              <a:rPr lang="fr-FR" sz="1100" dirty="0">
                <a:solidFill>
                  <a:schemeClr val="bg1"/>
                </a:solidFill>
              </a:rPr>
              <a:t>'</a:t>
            </a:r>
          </a:p>
          <a:p>
            <a:r>
              <a:rPr lang="fr-FR" sz="1100" dirty="0">
                <a:solidFill>
                  <a:schemeClr val="bg1"/>
                </a:solidFill>
              </a:rPr>
              <a:t>        for cle in </a:t>
            </a:r>
            <a:r>
              <a:rPr lang="fr-FR" sz="1100" dirty="0" err="1">
                <a:solidFill>
                  <a:schemeClr val="bg1"/>
                </a:solidFill>
              </a:rPr>
              <a:t>donnees</a:t>
            </a:r>
            <a:r>
              <a:rPr lang="fr-FR" sz="1100" dirty="0">
                <a:solidFill>
                  <a:schemeClr val="bg1"/>
                </a:solidFill>
              </a:rPr>
              <a:t>:</a:t>
            </a:r>
          </a:p>
          <a:p>
            <a:r>
              <a:rPr lang="fr-FR" sz="1100" dirty="0">
                <a:solidFill>
                  <a:schemeClr val="bg1"/>
                </a:solidFill>
              </a:rPr>
              <a:t>            self[cle] = </a:t>
            </a:r>
            <a:r>
              <a:rPr lang="fr-FR" sz="1100" dirty="0" err="1">
                <a:solidFill>
                  <a:schemeClr val="bg1"/>
                </a:solidFill>
              </a:rPr>
              <a:t>donnees</a:t>
            </a:r>
            <a:r>
              <a:rPr lang="fr-FR" sz="1100" dirty="0">
                <a:solidFill>
                  <a:schemeClr val="bg1"/>
                </a:solidFill>
              </a:rPr>
              <a:t>[cle]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139155549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a:t>
            </a:r>
            <a:r>
              <a:rPr lang="fr-FR" sz="1100" dirty="0" err="1">
                <a:solidFill>
                  <a:schemeClr val="bg1"/>
                </a:solidFill>
              </a:rPr>
              <a:t>repr</a:t>
            </a:r>
            <a:r>
              <a:rPr lang="fr-FR" sz="1100" dirty="0">
                <a:solidFill>
                  <a:schemeClr val="bg1"/>
                </a:solidFill>
              </a:rPr>
              <a:t>’ » » »</a:t>
            </a:r>
          </a:p>
          <a:p>
            <a:r>
              <a:rPr lang="fr-FR" sz="1100" dirty="0">
                <a:solidFill>
                  <a:schemeClr val="bg1"/>
                </a:solidFill>
              </a:rPr>
              <a:t>chaine = "{"</a:t>
            </a:r>
          </a:p>
          <a:p>
            <a:r>
              <a:rPr lang="fr-FR" sz="1100" dirty="0">
                <a:solidFill>
                  <a:schemeClr val="bg1"/>
                </a:solidFill>
              </a:rPr>
              <a:t>        </a:t>
            </a:r>
            <a:r>
              <a:rPr lang="fr-FR" sz="1100" dirty="0" err="1">
                <a:solidFill>
                  <a:schemeClr val="bg1"/>
                </a:solidFill>
              </a:rPr>
              <a:t>premier_passage</a:t>
            </a:r>
            <a:r>
              <a:rPr lang="fr-FR" sz="1100" dirty="0">
                <a:solidFill>
                  <a:schemeClr val="bg1"/>
                </a:solidFill>
              </a:rPr>
              <a:t> = True</a:t>
            </a:r>
          </a:p>
          <a:p>
            <a:endParaRPr lang="fr-FR" sz="1100" dirty="0">
              <a:solidFill>
                <a:schemeClr val="bg1"/>
              </a:solidFill>
            </a:endParaRPr>
          </a:p>
          <a:p>
            <a:r>
              <a:rPr lang="fr-FR" sz="1100" dirty="0">
                <a:solidFill>
                  <a:schemeClr val="bg1"/>
                </a:solidFill>
              </a:rPr>
              <a:t>for cle, valeur in </a:t>
            </a:r>
            <a:r>
              <a:rPr lang="fr-FR" sz="1100" dirty="0" err="1">
                <a:solidFill>
                  <a:schemeClr val="bg1"/>
                </a:solidFill>
              </a:rPr>
              <a:t>self.items</a:t>
            </a:r>
            <a:r>
              <a:rPr lang="fr-FR" sz="1100" dirty="0">
                <a:solidFill>
                  <a:schemeClr val="bg1"/>
                </a:solidFill>
              </a:rPr>
              <a:t>():</a:t>
            </a:r>
          </a:p>
          <a:p>
            <a:r>
              <a:rPr lang="fr-FR" sz="1100" dirty="0">
                <a:solidFill>
                  <a:schemeClr val="bg1"/>
                </a:solidFill>
              </a:rPr>
              <a:t>            if not </a:t>
            </a:r>
            <a:r>
              <a:rPr lang="fr-FR" sz="1100" dirty="0" err="1">
                <a:solidFill>
                  <a:schemeClr val="bg1"/>
                </a:solidFill>
              </a:rPr>
              <a:t>premier_passage</a:t>
            </a:r>
            <a:r>
              <a:rPr lang="fr-FR" sz="1100" dirty="0">
                <a:solidFill>
                  <a:schemeClr val="bg1"/>
                </a:solidFill>
              </a:rPr>
              <a:t>:</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a:t>
            </a:r>
            <a:r>
              <a:rPr lang="fr-FR" sz="1100" dirty="0" err="1">
                <a:solidFill>
                  <a:schemeClr val="bg1"/>
                </a:solidFill>
              </a:rPr>
              <a:t>premier_passage</a:t>
            </a:r>
            <a:r>
              <a:rPr lang="fr-FR" sz="1100" dirty="0">
                <a:solidFill>
                  <a:schemeClr val="bg1"/>
                </a:solidFill>
              </a:rPr>
              <a:t>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320102248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a:t>
            </a:r>
            <a:r>
              <a:rPr lang="fr-FR" sz="1100" dirty="0" err="1">
                <a:solidFill>
                  <a:schemeClr val="bg1"/>
                </a:solidFill>
              </a:rPr>
              <a:t>cles</a:t>
            </a:r>
            <a:r>
              <a:rPr lang="fr-FR" sz="1100" dirty="0">
                <a:solidFill>
                  <a:schemeClr val="bg1"/>
                </a:solidFill>
              </a:rPr>
              <a:t>)</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a:t>
            </a:r>
            <a:r>
              <a:rPr lang="fr-FR" sz="1100" dirty="0" err="1">
                <a:solidFill>
                  <a:schemeClr val="bg1"/>
                </a:solidFill>
              </a:rPr>
              <a:t>self._cles</a:t>
            </a:r>
            <a:endParaRPr lang="fr-FR" sz="1100" dirty="0">
              <a:solidFill>
                <a:schemeClr val="bg1"/>
              </a:solidFill>
            </a:endParaRP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a:t>
            </a:r>
            <a:r>
              <a:rPr lang="fr-FR" sz="1100" dirty="0" err="1">
                <a:solidFill>
                  <a:schemeClr val="bg1"/>
                </a:solidFill>
              </a:rPr>
              <a:t>self._cles</a:t>
            </a:r>
            <a:r>
              <a:rPr lang="fr-FR" sz="1100" dirty="0">
                <a:solidFill>
                  <a:schemeClr val="bg1"/>
                </a:solidFill>
              </a:rPr>
              <a:t>:</a:t>
            </a:r>
          </a:p>
          <a:p>
            <a:r>
              <a:rPr lang="fr-FR" sz="1100" dirty="0">
                <a:solidFill>
                  <a:schemeClr val="bg1"/>
                </a:solidFill>
              </a:rPr>
              <a:t>            raise KeyError( \</a:t>
            </a:r>
          </a:p>
          <a:p>
            <a:r>
              <a:rPr lang="fr-FR" sz="1100" dirty="0">
                <a:solidFill>
                  <a:schemeClr val="bg1"/>
                </a:solidFill>
              </a:rPr>
              <a:t>                "La clé {0} ne se trouve pas dans le </a:t>
            </a:r>
            <a:r>
              <a:rPr lang="fr-FR" sz="1100" dirty="0" err="1">
                <a:solidFill>
                  <a:schemeClr val="bg1"/>
                </a:solidFill>
              </a:rPr>
              <a:t>dictionnaire".format</a:t>
            </a:r>
            <a:r>
              <a:rPr lang="fr-FR" sz="1100" dirty="0">
                <a:solidFill>
                  <a:schemeClr val="bg1"/>
                </a:solidFill>
              </a:rPr>
              <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a:t>
            </a:r>
            <a:r>
              <a:rPr lang="fr-FR" sz="1100" dirty="0" err="1">
                <a:solidFill>
                  <a:schemeClr val="bg1"/>
                </a:solidFill>
              </a:rPr>
              <a:t>cles.index</a:t>
            </a:r>
            <a:r>
              <a:rPr lang="fr-FR" sz="1100" dirty="0">
                <a:solidFill>
                  <a:schemeClr val="bg1"/>
                </a:solidFill>
              </a:rPr>
              <a:t>(cle)</a:t>
            </a:r>
          </a:p>
          <a:p>
            <a:r>
              <a:rPr lang="fr-FR" sz="1100" dirty="0">
                <a:solidFill>
                  <a:schemeClr val="bg1"/>
                </a:solidFill>
              </a:rPr>
              <a:t>            return </a:t>
            </a:r>
            <a:r>
              <a:rPr lang="fr-FR" sz="1100" dirty="0" err="1">
                <a:solidFill>
                  <a:schemeClr val="bg1"/>
                </a:solidFill>
              </a:rPr>
              <a:t>self._valeurs</a:t>
            </a:r>
            <a:r>
              <a:rPr lang="fr-FR" sz="1100" dirty="0">
                <a:solidFill>
                  <a:schemeClr val="bg1"/>
                </a:solidFill>
              </a:rPr>
              <a:t>[indice]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a:t>
            </a:r>
            <a:r>
              <a:rPr lang="fr-FR" sz="1100" dirty="0" err="1">
                <a:solidFill>
                  <a:schemeClr val="bg1"/>
                </a:solidFill>
              </a:rPr>
              <a:t>self._cles</a:t>
            </a:r>
            <a:r>
              <a:rPr lang="fr-FR" sz="1100" dirty="0">
                <a:solidFill>
                  <a:schemeClr val="bg1"/>
                </a:solidFill>
              </a:rPr>
              <a:t>:</a:t>
            </a:r>
          </a:p>
          <a:p>
            <a:r>
              <a:rPr lang="fr-FR" sz="1100" dirty="0">
                <a:solidFill>
                  <a:schemeClr val="bg1"/>
                </a:solidFill>
              </a:rPr>
              <a:t>            indice = self._</a:t>
            </a:r>
            <a:r>
              <a:rPr lang="fr-FR" sz="1100" dirty="0" err="1">
                <a:solidFill>
                  <a:schemeClr val="bg1"/>
                </a:solidFill>
              </a:rPr>
              <a:t>cles.index</a:t>
            </a:r>
            <a:r>
              <a:rPr lang="fr-FR" sz="1100" dirty="0">
                <a:solidFill>
                  <a:schemeClr val="bg1"/>
                </a:solidFill>
              </a:rPr>
              <a:t>(cle)</a:t>
            </a:r>
          </a:p>
          <a:p>
            <a:r>
              <a:rPr lang="fr-FR" sz="1100" dirty="0">
                <a:solidFill>
                  <a:schemeClr val="bg1"/>
                </a:solidFill>
              </a:rPr>
              <a:t>            </a:t>
            </a:r>
            <a:r>
              <a:rPr lang="fr-FR" sz="1100" dirty="0" err="1">
                <a:solidFill>
                  <a:schemeClr val="bg1"/>
                </a:solidFill>
              </a:rPr>
              <a:t>self._valeurs</a:t>
            </a:r>
            <a:r>
              <a:rPr lang="fr-FR" sz="1100" dirty="0">
                <a:solidFill>
                  <a:schemeClr val="bg1"/>
                </a:solidFill>
              </a:rPr>
              <a:t>[indice] = valeur</a:t>
            </a:r>
          </a:p>
          <a:p>
            <a:endParaRPr lang="fr-FR" sz="1100" dirty="0">
              <a:solidFill>
                <a:schemeClr val="bg1"/>
              </a:solidFill>
            </a:endParaRPr>
          </a:p>
        </p:txBody>
      </p:sp>
    </p:spTree>
    <p:extLst>
      <p:ext uri="{BB962C8B-B14F-4D97-AF65-F5344CB8AC3E}">
        <p14:creationId xmlns:p14="http://schemas.microsoft.com/office/powerpoint/2010/main" val="22713259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Tree>
    <p:extLst>
      <p:ext uri="{BB962C8B-B14F-4D97-AF65-F5344CB8AC3E}">
        <p14:creationId xmlns:p14="http://schemas.microsoft.com/office/powerpoint/2010/main" val="8069453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a:t>
            </a:r>
            <a:r>
              <a:rPr lang="fr-FR" sz="1100" dirty="0" err="1">
                <a:solidFill>
                  <a:schemeClr val="bg1"/>
                </a:solidFill>
              </a:rPr>
              <a:t>self.items</a:t>
            </a:r>
            <a:r>
              <a:rPr lang="fr-FR" sz="1100" dirty="0">
                <a:solidFill>
                  <a:schemeClr val="bg1"/>
                </a:solidFill>
              </a:rPr>
              <a:t>():</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t>
            </a:r>
            <a:r>
              <a:rPr lang="fr-FR" sz="1100" dirty="0" err="1">
                <a:solidFill>
                  <a:schemeClr val="bg1"/>
                </a:solidFill>
              </a:rPr>
              <a:t>autre_objet</a:t>
            </a:r>
            <a:endParaRPr lang="fr-FR" sz="1100" dirty="0">
              <a:solidFill>
                <a:schemeClr val="bg1"/>
              </a:solidFill>
            </a:endParaRPr>
          </a:p>
          <a:p>
            <a:r>
              <a:rPr lang="fr-FR" sz="1100" dirty="0">
                <a:solidFill>
                  <a:schemeClr val="bg1"/>
                </a:solidFill>
              </a:rPr>
              <a:t>            for cle, valeur in </a:t>
            </a:r>
            <a:r>
              <a:rPr lang="fr-FR" sz="1100" dirty="0" err="1">
                <a:solidFill>
                  <a:schemeClr val="bg1"/>
                </a:solidFill>
              </a:rPr>
              <a:t>autre_objet.items</a:t>
            </a:r>
            <a:r>
              <a:rPr lang="fr-FR" sz="1100" dirty="0">
                <a:solidFill>
                  <a:schemeClr val="bg1"/>
                </a:solidFill>
              </a:rPr>
              <a:t>():</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a:t>
            </a:r>
            <a:r>
              <a:rPr lang="fr-FR" sz="1100" dirty="0" err="1">
                <a:solidFill>
                  <a:schemeClr val="bg1"/>
                </a:solidFill>
              </a:rPr>
              <a:t>self._cles</a:t>
            </a:r>
            <a:r>
              <a:rPr lang="fr-FR" sz="1100" dirty="0">
                <a:solidFill>
                  <a:schemeClr val="bg1"/>
                </a:solidFill>
              </a:rPr>
              <a:t>):</a:t>
            </a:r>
          </a:p>
          <a:p>
            <a:r>
              <a:rPr lang="fr-FR" sz="1100" dirty="0">
                <a:solidFill>
                  <a:schemeClr val="bg1"/>
                </a:solidFill>
              </a:rPr>
              <a:t>            valeur = </a:t>
            </a:r>
            <a:r>
              <a:rPr lang="fr-FR" sz="1100" dirty="0" err="1">
                <a:solidFill>
                  <a:schemeClr val="bg1"/>
                </a:solidFill>
              </a:rPr>
              <a:t>self._valeurs</a:t>
            </a:r>
            <a:r>
              <a:rPr lang="fr-FR" sz="1100" dirty="0">
                <a:solidFill>
                  <a:schemeClr val="bg1"/>
                </a:solidFill>
              </a:rPr>
              <a:t>[i]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a:t>
            </a:r>
            <a:r>
              <a:rPr lang="fr-FR" sz="1100" dirty="0" err="1">
                <a:solidFill>
                  <a:schemeClr val="bg1"/>
                </a:solidFill>
              </a:rPr>
              <a:t>cles</a:t>
            </a:r>
            <a:r>
              <a:rPr lang="fr-FR" sz="1100" dirty="0">
                <a:solidFill>
                  <a:schemeClr val="bg1"/>
                </a:solidFill>
              </a:rPr>
              <a:t>)</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a:t>
            </a:r>
            <a:r>
              <a:rPr lang="fr-FR" sz="1100" dirty="0" err="1">
                <a:solidFill>
                  <a:schemeClr val="bg1"/>
                </a:solidFill>
              </a:rPr>
              <a:t>self._valeurs</a:t>
            </a:r>
            <a:r>
              <a:rPr lang="fr-FR" sz="1100" dirty="0">
                <a:solidFill>
                  <a:schemeClr val="bg1"/>
                </a:solidFill>
              </a:rPr>
              <a:t>)</a:t>
            </a:r>
          </a:p>
          <a:p>
            <a:r>
              <a:rPr lang="fr-FR" sz="1100" dirty="0">
                <a:solidFill>
                  <a:schemeClr val="bg1"/>
                </a:solidFill>
              </a:rPr>
              <a:t>    </a:t>
            </a:r>
          </a:p>
          <a:p>
            <a:r>
              <a:rPr lang="fr-FR" sz="1100" dirty="0">
                <a:solidFill>
                  <a:schemeClr val="bg1"/>
                </a:solidFill>
              </a:rPr>
              <a:t>    </a:t>
            </a:r>
          </a:p>
        </p:txBody>
      </p:sp>
    </p:spTree>
    <p:extLst>
      <p:ext uri="{BB962C8B-B14F-4D97-AF65-F5344CB8AC3E}">
        <p14:creationId xmlns:p14="http://schemas.microsoft.com/office/powerpoint/2010/main" val="2233306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a:t>
            </a:r>
            <a:r>
              <a:rPr lang="fr-FR" sz="1100" dirty="0" err="1">
                <a:solidFill>
                  <a:schemeClr val="bg1"/>
                </a:solidFill>
              </a:rPr>
              <a:t>self.items</a:t>
            </a:r>
            <a:r>
              <a:rPr lang="fr-FR" sz="1100" dirty="0">
                <a:solidFill>
                  <a:schemeClr val="bg1"/>
                </a:solidFill>
              </a:rPr>
              <a:t>():</a:t>
            </a:r>
          </a:p>
          <a:p>
            <a:r>
              <a:rPr lang="fr-FR" sz="1100" dirty="0">
                <a:solidFill>
                  <a:schemeClr val="bg1"/>
                </a:solidFill>
              </a:rPr>
              <a:t>            # On ajoute les clés et valeurs au début de la liste</a:t>
            </a:r>
          </a:p>
          <a:p>
            <a:r>
              <a:rPr lang="fr-FR" sz="1100" dirty="0">
                <a:solidFill>
                  <a:schemeClr val="bg1"/>
                </a:solidFill>
              </a:rPr>
              <a:t>            </a:t>
            </a:r>
            <a:r>
              <a:rPr lang="fr-FR" sz="1100" dirty="0" err="1">
                <a:solidFill>
                  <a:schemeClr val="bg1"/>
                </a:solidFill>
              </a:rPr>
              <a:t>cles.insert</a:t>
            </a:r>
            <a:r>
              <a:rPr lang="fr-FR" sz="1100" dirty="0">
                <a:solidFill>
                  <a:schemeClr val="bg1"/>
                </a:solidFill>
              </a:rPr>
              <a:t>(0, cle)</a:t>
            </a:r>
          </a:p>
          <a:p>
            <a:r>
              <a:rPr lang="fr-FR" sz="1100" dirty="0">
                <a:solidFill>
                  <a:schemeClr val="bg1"/>
                </a:solidFill>
              </a:rPr>
              <a:t>            </a:t>
            </a:r>
            <a:r>
              <a:rPr lang="fr-FR" sz="1100" dirty="0" err="1">
                <a:solidFill>
                  <a:schemeClr val="bg1"/>
                </a:solidFill>
              </a:rPr>
              <a:t>valeurs.insert</a:t>
            </a:r>
            <a:r>
              <a:rPr lang="fr-FR" sz="1100" dirty="0">
                <a:solidFill>
                  <a:schemeClr val="bg1"/>
                </a:solidFill>
              </a:rPr>
              <a: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a:t>
            </a:r>
            <a:r>
              <a:rPr lang="fr-FR" sz="1100" dirty="0" err="1">
                <a:solidFill>
                  <a:schemeClr val="bg1"/>
                </a:solidFill>
              </a:rPr>
              <a:t>cles_triees</a:t>
            </a:r>
            <a:r>
              <a:rPr lang="fr-FR" sz="1100" dirty="0">
                <a:solidFill>
                  <a:schemeClr val="bg1"/>
                </a:solidFill>
              </a:rPr>
              <a:t> = </a:t>
            </a:r>
            <a:r>
              <a:rPr lang="fr-FR" sz="1100" dirty="0" err="1">
                <a:solidFill>
                  <a:schemeClr val="bg1"/>
                </a:solidFill>
              </a:rPr>
              <a:t>sorted</a:t>
            </a:r>
            <a:r>
              <a:rPr lang="fr-FR" sz="1100" dirty="0">
                <a:solidFill>
                  <a:schemeClr val="bg1"/>
                </a:solidFill>
              </a:rPr>
              <a:t>(self._cles)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a:t>
            </a:r>
            <a:r>
              <a:rPr lang="fr-FR" sz="1100" dirty="0" err="1">
                <a:solidFill>
                  <a:schemeClr val="bg1"/>
                </a:solidFill>
              </a:rPr>
              <a:t>cles_triees</a:t>
            </a:r>
            <a:r>
              <a:rPr lang="fr-FR" sz="1100" dirty="0">
                <a:solidFill>
                  <a:schemeClr val="bg1"/>
                </a:solidFill>
              </a:rPr>
              <a:t>:</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a:t>
            </a:r>
            <a:r>
              <a:rPr lang="fr-FR" sz="1100" dirty="0" err="1">
                <a:solidFill>
                  <a:schemeClr val="bg1"/>
                </a:solidFill>
              </a:rPr>
              <a:t>cles_triees</a:t>
            </a:r>
            <a:endParaRPr lang="fr-FR" sz="1100" dirty="0">
              <a:solidFill>
                <a:schemeClr val="bg1"/>
              </a:solidFill>
            </a:endParaRPr>
          </a:p>
          <a:p>
            <a:r>
              <a:rPr lang="fr-FR" sz="1100" dirty="0">
                <a:solidFill>
                  <a:schemeClr val="bg1"/>
                </a:solidFill>
              </a:rPr>
              <a:t>        self._valeurs = valeurs</a:t>
            </a:r>
          </a:p>
        </p:txBody>
      </p:sp>
    </p:spTree>
    <p:extLst>
      <p:ext uri="{BB962C8B-B14F-4D97-AF65-F5344CB8AC3E}">
        <p14:creationId xmlns:p14="http://schemas.microsoft.com/office/powerpoint/2010/main" val="40665993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Tree>
    <p:extLst>
      <p:ext uri="{BB962C8B-B14F-4D97-AF65-F5344CB8AC3E}">
        <p14:creationId xmlns:p14="http://schemas.microsoft.com/office/powerpoint/2010/main" val="422823882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err="1">
                <a:solidFill>
                  <a:schemeClr val="accent5">
                    <a:lumMod val="75000"/>
                  </a:schemeClr>
                </a:solidFill>
              </a:rPr>
              <a:t>Apprehendez</a:t>
            </a:r>
            <a:r>
              <a:rPr lang="fr-FR" altLang="fr-FR" sz="9600" b="1" dirty="0">
                <a:solidFill>
                  <a:schemeClr val="accent5">
                    <a:lumMod val="75000"/>
                  </a:schemeClr>
                </a:solidFill>
              </a:rPr>
              <a:t> les </a:t>
            </a:r>
            <a:r>
              <a:rPr lang="fr-FR" altLang="fr-FR" sz="9600" b="1" dirty="0" err="1">
                <a:solidFill>
                  <a:schemeClr val="accent5">
                    <a:lumMod val="75000"/>
                  </a:schemeClr>
                </a:solidFill>
              </a:rPr>
              <a:t>decorateurs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124439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a:t>
            </a:r>
            <a:r>
              <a:rPr lang="en-US" sz="1200" dirty="0" err="1">
                <a:solidFill>
                  <a:schemeClr val="bg1"/>
                </a:solidFill>
              </a:rPr>
              <a:t>func</a:t>
            </a:r>
            <a:r>
              <a:rPr lang="en-US" sz="1200" dirty="0">
                <a:solidFill>
                  <a:schemeClr val="bg1"/>
                </a:solidFill>
              </a:rPr>
              <a:t>(x):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a:t>
            </a:r>
            <a:r>
              <a:rPr lang="en-US" sz="1200" dirty="0" err="1">
                <a:solidFill>
                  <a:schemeClr val="bg1"/>
                </a:solidFill>
              </a:rPr>
              <a:t>func</a:t>
            </a:r>
            <a:r>
              <a:rPr lang="en-US" sz="1200" dirty="0">
                <a:solidFill>
                  <a:schemeClr val="bg1"/>
                </a:solidFill>
              </a:rPr>
              <a:t>(x)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a:t>
            </a:r>
            <a:r>
              <a:rPr lang="fr-FR" dirty="0" err="1"/>
              <a:t>much</a:t>
            </a:r>
            <a:r>
              <a:rPr lang="fr-FR" dirty="0"/>
              <a:t> </a:t>
            </a:r>
            <a:r>
              <a:rPr lang="fr-FR" dirty="0" err="1"/>
              <a:t>better</a:t>
            </a:r>
            <a:r>
              <a:rPr lang="fr-FR" dirty="0"/>
              <a:t> to </a:t>
            </a:r>
            <a:r>
              <a:rPr lang="fr-FR" dirty="0" err="1"/>
              <a:t>take</a:t>
            </a:r>
            <a:r>
              <a:rPr lang="fr-FR" dirty="0"/>
              <a:t> </a:t>
            </a:r>
            <a:r>
              <a:rPr lang="fr-FR" dirty="0" err="1"/>
              <a:t>than</a:t>
            </a:r>
            <a:r>
              <a:rPr lang="fr-FR" dirty="0"/>
              <a:t> </a:t>
            </a:r>
            <a:r>
              <a:rPr lang="fr-FR" dirty="0" err="1"/>
              <a:t>using</a:t>
            </a:r>
            <a:r>
              <a:rPr lang="fr-FR" dirty="0"/>
              <a:t> global keyword.</a:t>
            </a:r>
          </a:p>
        </p:txBody>
      </p:sp>
    </p:spTree>
    <p:extLst>
      <p:ext uri="{BB962C8B-B14F-4D97-AF65-F5344CB8AC3E}">
        <p14:creationId xmlns:p14="http://schemas.microsoft.com/office/powerpoint/2010/main" val="390679599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Apprehendez</a:t>
            </a:r>
            <a:r>
              <a:rPr lang="fr-FR" altLang="fr-FR" sz="6000" b="1" dirty="0">
                <a:solidFill>
                  <a:schemeClr val="accent5">
                    <a:lumMod val="75000"/>
                  </a:schemeClr>
                </a:solidFill>
              </a:rPr>
              <a:t> les </a:t>
            </a:r>
            <a:r>
              <a:rPr lang="fr-FR" altLang="fr-FR" sz="6000" b="1" dirty="0" err="1">
                <a:solidFill>
                  <a:schemeClr val="accent5">
                    <a:lumMod val="75000"/>
                  </a:schemeClr>
                </a:solidFill>
              </a:rPr>
              <a:t>decorateurs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Tree>
    <p:extLst>
      <p:ext uri="{BB962C8B-B14F-4D97-AF65-F5344CB8AC3E}">
        <p14:creationId xmlns:p14="http://schemas.microsoft.com/office/powerpoint/2010/main" val="64744163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a:t>
            </a:r>
            <a:r>
              <a:rPr lang="fr-FR" sz="1100" dirty="0" err="1">
                <a:solidFill>
                  <a:schemeClr val="bg1"/>
                </a:solidFill>
              </a:rPr>
              <a:t>nom_du_decorateur</a:t>
            </a:r>
            <a:endParaRPr lang="fr-FR" sz="1100" dirty="0">
              <a:solidFill>
                <a:schemeClr val="bg1"/>
              </a:solidFill>
            </a:endParaRPr>
          </a:p>
          <a:p>
            <a:r>
              <a:rPr lang="fr-FR" sz="1100" dirty="0">
                <a:solidFill>
                  <a:schemeClr val="bg1"/>
                </a:solidFill>
              </a:rPr>
              <a:t>def </a:t>
            </a:r>
            <a:r>
              <a:rPr lang="fr-FR" sz="1100" dirty="0" err="1">
                <a:solidFill>
                  <a:schemeClr val="bg1"/>
                </a:solidFill>
              </a:rPr>
              <a:t>ma_fonction</a:t>
            </a:r>
            <a:r>
              <a:rPr lang="fr-FR" sz="1100" dirty="0">
                <a:solidFill>
                  <a:schemeClr val="bg1"/>
                </a:solidFill>
              </a:rPr>
              <a:t>(...)</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a:t>
            </a:r>
            <a:r>
              <a:rPr lang="fr-FR" sz="1100" dirty="0" err="1">
                <a:solidFill>
                  <a:schemeClr val="bg1"/>
                </a:solidFill>
              </a:rPr>
              <a:t>mon_decorateur</a:t>
            </a:r>
            <a:r>
              <a:rPr lang="fr-FR" sz="1100" dirty="0">
                <a:solidFill>
                  <a:schemeClr val="bg1"/>
                </a:solidFill>
              </a:rPr>
              <a:t>(fonction):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a:t>
            </a:r>
            <a:r>
              <a:rPr lang="fr-FR" sz="1100" dirty="0" err="1">
                <a:solidFill>
                  <a:schemeClr val="bg1"/>
                </a:solidFill>
              </a:rPr>
              <a:t>mon_decorateur</a:t>
            </a:r>
            <a:endParaRPr lang="fr-FR" sz="1100" dirty="0">
              <a:solidFill>
                <a:schemeClr val="bg1"/>
              </a:solidFill>
            </a:endParaRP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Tree>
    <p:extLst>
      <p:ext uri="{BB962C8B-B14F-4D97-AF65-F5344CB8AC3E}">
        <p14:creationId xmlns:p14="http://schemas.microsoft.com/office/powerpoint/2010/main" val="138684998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a:t>
            </a:r>
            <a:r>
              <a:rPr lang="fr-FR" sz="1200" dirty="0" err="1"/>
              <a:t>fonctionsalut</a:t>
            </a:r>
            <a:r>
              <a:rPr lang="fr-FR" sz="1200" dirty="0"/>
              <a:t>. Comme vous le voyez, on indique avant la définition la </a:t>
            </a:r>
            <a:r>
              <a:rPr lang="fr-FR" sz="1200" dirty="0" err="1"/>
              <a:t>ligne@mon_decorateur</a:t>
            </a:r>
            <a:r>
              <a:rPr lang="fr-FR" sz="1200" dirty="0"/>
              <a:t>,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a:t>
            </a:r>
            <a:r>
              <a:rPr lang="fr-FR" sz="1200" dirty="0" err="1"/>
              <a:t>fonctionsalutque</a:t>
            </a:r>
            <a:r>
              <a:rPr lang="fr-FR" sz="1200" dirty="0"/>
              <a:t>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410199174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Tree>
    <p:extLst>
      <p:ext uri="{BB962C8B-B14F-4D97-AF65-F5344CB8AC3E}">
        <p14:creationId xmlns:p14="http://schemas.microsoft.com/office/powerpoint/2010/main" val="160064718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a:t>
            </a:r>
            <a:r>
              <a:rPr lang="fr-FR" sz="1100" dirty="0" err="1">
                <a:solidFill>
                  <a:schemeClr val="bg1"/>
                </a:solidFill>
              </a:rPr>
              <a:t>mon_decorateur</a:t>
            </a:r>
            <a:r>
              <a:rPr lang="fr-FR" sz="1100" dirty="0">
                <a:solidFill>
                  <a:schemeClr val="bg1"/>
                </a:solidFill>
              </a:rPr>
              <a:t>(fonction):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a:t>
            </a:r>
            <a:r>
              <a:rPr lang="fr-FR" sz="1100" dirty="0" err="1">
                <a:solidFill>
                  <a:schemeClr val="bg1"/>
                </a:solidFill>
              </a:rPr>
              <a:t>fonction_modifiee</a:t>
            </a:r>
            <a:r>
              <a:rPr lang="fr-FR" sz="1100" dirty="0">
                <a:solidFill>
                  <a:schemeClr val="bg1"/>
                </a:solidFill>
              </a:rPr>
              <a:t>():</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a:t>
            </a:r>
            <a:r>
              <a:rPr lang="fr-FR" sz="1100" dirty="0" err="1">
                <a:solidFill>
                  <a:schemeClr val="bg1"/>
                </a:solidFill>
              </a:rPr>
              <a:t>fonction_modifiee</a:t>
            </a:r>
            <a:endParaRPr lang="fr-FR" sz="1100" dirty="0">
              <a:solidFill>
                <a:schemeClr val="bg1"/>
              </a:solidFill>
            </a:endParaRPr>
          </a:p>
          <a:p>
            <a:endParaRPr lang="fr-FR" sz="1100" dirty="0">
              <a:solidFill>
                <a:schemeClr val="bg1"/>
              </a:solidFill>
            </a:endParaRPr>
          </a:p>
          <a:p>
            <a:r>
              <a:rPr lang="fr-FR" sz="1100" dirty="0">
                <a:solidFill>
                  <a:schemeClr val="bg1"/>
                </a:solidFill>
              </a:rPr>
              <a:t>@</a:t>
            </a:r>
            <a:r>
              <a:rPr lang="fr-FR" sz="1100" dirty="0" err="1">
                <a:solidFill>
                  <a:schemeClr val="bg1"/>
                </a:solidFill>
              </a:rPr>
              <a:t>mon_decorateur</a:t>
            </a:r>
            <a:endParaRPr lang="fr-FR" sz="1100" dirty="0">
              <a:solidFill>
                <a:schemeClr val="bg1"/>
              </a:solidFill>
            </a:endParaRP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a:t>
            </a:r>
            <a:r>
              <a:rPr lang="fr-FR" sz="1100" dirty="0" err="1">
                <a:solidFill>
                  <a:schemeClr val="bg1"/>
                </a:solidFill>
              </a:rPr>
              <a:t>fonction_modifiee</a:t>
            </a:r>
            <a:r>
              <a:rPr lang="fr-FR" sz="1100" dirty="0">
                <a:solidFill>
                  <a:schemeClr val="bg1"/>
                </a:solidFill>
              </a:rPr>
              <a:t> at 0x00BA54B0&gt;</a:t>
            </a:r>
          </a:p>
          <a:p>
            <a:r>
              <a:rPr lang="fr-FR" sz="1100" dirty="0">
                <a:solidFill>
                  <a:schemeClr val="bg1"/>
                </a:solidFill>
              </a:rPr>
              <a:t>&gt;&gt;&gt;</a:t>
            </a:r>
          </a:p>
        </p:txBody>
      </p:sp>
    </p:spTree>
    <p:extLst>
      <p:ext uri="{BB962C8B-B14F-4D97-AF65-F5344CB8AC3E}">
        <p14:creationId xmlns:p14="http://schemas.microsoft.com/office/powerpoint/2010/main" val="281341076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a:t>
            </a:r>
            <a:r>
              <a:rPr lang="fr-FR" sz="1100" dirty="0" err="1">
                <a:solidFill>
                  <a:schemeClr val="bg1"/>
                </a:solidFill>
              </a:rPr>
              <a:t>mon_decorateur</a:t>
            </a:r>
            <a:endParaRPr lang="fr-FR" sz="1100" dirty="0">
              <a:solidFill>
                <a:schemeClr val="bg1"/>
              </a:solidFill>
            </a:endParaRP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a:t>
            </a:r>
            <a:r>
              <a:rPr lang="fr-FR" sz="1100" dirty="0" err="1">
                <a:solidFill>
                  <a:schemeClr val="bg1"/>
                </a:solidFill>
              </a:rPr>
              <a:t>mon_decorateur</a:t>
            </a:r>
            <a:r>
              <a:rPr lang="fr-FR" sz="1100" dirty="0">
                <a:solidFill>
                  <a:schemeClr val="bg1"/>
                </a:solidFill>
              </a:rPr>
              <a:t>(salut)</a:t>
            </a:r>
          </a:p>
        </p:txBody>
      </p:sp>
    </p:spTree>
    <p:extLst>
      <p:ext uri="{BB962C8B-B14F-4D97-AF65-F5344CB8AC3E}">
        <p14:creationId xmlns:p14="http://schemas.microsoft.com/office/powerpoint/2010/main" val="287078527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a:t>
            </a:r>
            <a:r>
              <a:rPr lang="fr-FR" sz="1100" dirty="0" err="1">
                <a:solidFill>
                  <a:schemeClr val="bg1"/>
                </a:solidFill>
              </a:rPr>
              <a:t>obsolete</a:t>
            </a:r>
            <a:r>
              <a:rPr lang="fr-FR" sz="1100" dirty="0">
                <a:solidFill>
                  <a:schemeClr val="bg1"/>
                </a:solidFill>
              </a:rPr>
              <a:t>(</a:t>
            </a:r>
            <a:r>
              <a:rPr lang="fr-FR" sz="1100" dirty="0" err="1">
                <a:solidFill>
                  <a:schemeClr val="bg1"/>
                </a:solidFill>
              </a:rPr>
              <a:t>fonction_origine</a:t>
            </a:r>
            <a:r>
              <a:rPr lang="fr-FR" sz="1100" dirty="0">
                <a:solidFill>
                  <a:schemeClr val="bg1"/>
                </a:solidFill>
              </a:rPr>
              <a:t>):</a:t>
            </a:r>
          </a:p>
          <a:p>
            <a:r>
              <a:rPr lang="fr-FR" sz="1100" dirty="0">
                <a:solidFill>
                  <a:schemeClr val="bg1"/>
                </a:solidFill>
              </a:rPr>
              <a:t>    """Décorateur levant une exception pour noter que la </a:t>
            </a:r>
            <a:r>
              <a:rPr lang="fr-FR" sz="1100" dirty="0" err="1">
                <a:solidFill>
                  <a:schemeClr val="bg1"/>
                </a:solidFill>
              </a:rPr>
              <a:t>fonction_origine</a:t>
            </a:r>
            <a:endParaRPr lang="fr-FR" sz="1100" dirty="0">
              <a:solidFill>
                <a:schemeClr val="bg1"/>
              </a:solidFill>
            </a:endParaRP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a:t>
            </a:r>
            <a:r>
              <a:rPr lang="fr-FR" sz="1100" dirty="0" err="1">
                <a:solidFill>
                  <a:schemeClr val="bg1"/>
                </a:solidFill>
              </a:rPr>
              <a:t>RuntimeError</a:t>
            </a:r>
            <a:r>
              <a:rPr lang="fr-FR" sz="1100" dirty="0">
                <a:solidFill>
                  <a:schemeClr val="bg1"/>
                </a:solidFill>
              </a:rPr>
              <a:t>("la fonction {0} est obsolète !".format(</a:t>
            </a:r>
            <a:r>
              <a:rPr lang="fr-FR" sz="1100" dirty="0" err="1">
                <a:solidFill>
                  <a:schemeClr val="bg1"/>
                </a:solidFill>
              </a:rPr>
              <a:t>fonction_origine</a:t>
            </a:r>
            <a:r>
              <a:rPr lang="fr-FR" sz="1100" dirty="0">
                <a:solidFill>
                  <a:schemeClr val="bg1"/>
                </a:solidFill>
              </a:rPr>
              <a:t>))</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a:t>
            </a:r>
            <a:r>
              <a:rPr lang="fr-FR" sz="1100" dirty="0" err="1">
                <a:solidFill>
                  <a:schemeClr val="bg1"/>
                </a:solidFill>
              </a:rPr>
              <a:t>controler_temps</a:t>
            </a:r>
            <a:r>
              <a:rPr lang="fr-FR" sz="1100" dirty="0">
                <a:solidFill>
                  <a:schemeClr val="bg1"/>
                </a:solidFill>
              </a:rPr>
              <a:t>(2.5) # 2,5 secondes maximum pour la fonction ci-dessous</a:t>
            </a:r>
          </a:p>
        </p:txBody>
      </p:sp>
    </p:spTree>
    <p:extLst>
      <p:ext uri="{BB962C8B-B14F-4D97-AF65-F5344CB8AC3E}">
        <p14:creationId xmlns:p14="http://schemas.microsoft.com/office/powerpoint/2010/main" val="184446393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a:t>
            </a:r>
            <a:r>
              <a:rPr lang="fr-FR" sz="1200" dirty="0" err="1"/>
              <a:t>notre@decorateur</a:t>
            </a:r>
            <a:r>
              <a:rPr lang="fr-FR" sz="1200" dirty="0"/>
              <a:t>.</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11897665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a:t>
            </a:r>
            <a:r>
              <a:rPr lang="fr-FR" sz="1100" dirty="0" err="1">
                <a:solidFill>
                  <a:schemeClr val="bg1"/>
                </a:solidFill>
              </a:rPr>
              <a:t>controler_temps</a:t>
            </a:r>
            <a:r>
              <a:rPr lang="fr-FR" sz="1100" dirty="0">
                <a:solidFill>
                  <a:schemeClr val="bg1"/>
                </a:solidFill>
              </a:rPr>
              <a:t>(</a:t>
            </a:r>
            <a:r>
              <a:rPr lang="fr-FR" sz="1100" dirty="0" err="1">
                <a:solidFill>
                  <a:schemeClr val="bg1"/>
                </a:solidFill>
              </a:rPr>
              <a:t>nb_secs</a:t>
            </a:r>
            <a:r>
              <a:rPr lang="fr-FR" sz="1100" dirty="0">
                <a:solidFill>
                  <a:schemeClr val="bg1"/>
                </a:solidFill>
              </a:rPr>
              <a:t>):</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a:t>
            </a:r>
            <a:r>
              <a:rPr lang="fr-FR" sz="1100" dirty="0" err="1">
                <a:solidFill>
                  <a:schemeClr val="bg1"/>
                </a:solidFill>
              </a:rPr>
              <a:t>nb_secs</a:t>
            </a:r>
            <a:r>
              <a:rPr lang="fr-FR" sz="1100" dirty="0">
                <a:solidFill>
                  <a:schemeClr val="bg1"/>
                </a:solidFill>
              </a:rPr>
              <a:t>,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a:t>
            </a:r>
            <a:r>
              <a:rPr lang="fr-FR" sz="1100" dirty="0" err="1">
                <a:solidFill>
                  <a:schemeClr val="bg1"/>
                </a:solidFill>
              </a:rPr>
              <a:t>fonction_a_executer</a:t>
            </a:r>
            <a:r>
              <a:rPr lang="fr-FR" sz="1100" dirty="0">
                <a:solidFill>
                  <a:schemeClr val="bg1"/>
                </a:solidFill>
              </a:rPr>
              <a:t>)""</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Tree>
    <p:extLst>
      <p:ext uri="{BB962C8B-B14F-4D97-AF65-F5344CB8AC3E}">
        <p14:creationId xmlns:p14="http://schemas.microsoft.com/office/powerpoint/2010/main" val="199160221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a:t>
            </a:r>
            <a:r>
              <a:rPr lang="fr-FR" sz="1100" dirty="0" err="1">
                <a:solidFill>
                  <a:schemeClr val="bg1"/>
                </a:solidFill>
              </a:rPr>
              <a:t>tps_avant</a:t>
            </a:r>
            <a:r>
              <a:rPr lang="fr-FR" sz="1100" dirty="0">
                <a:solidFill>
                  <a:schemeClr val="bg1"/>
                </a:solidFill>
              </a:rPr>
              <a:t> = </a:t>
            </a:r>
            <a:r>
              <a:rPr lang="fr-FR" sz="1100" dirty="0" err="1">
                <a:solidFill>
                  <a:schemeClr val="bg1"/>
                </a:solidFill>
              </a:rPr>
              <a:t>time.time</a:t>
            </a:r>
            <a:r>
              <a:rPr lang="fr-FR" sz="1100" dirty="0">
                <a:solidFill>
                  <a:schemeClr val="bg1"/>
                </a:solidFill>
              </a:rPr>
              <a:t>() # Avant d'exécuter la fonction</a:t>
            </a:r>
          </a:p>
          <a:p>
            <a:pPr algn="just"/>
            <a:r>
              <a:rPr lang="fr-FR" sz="1100" dirty="0">
                <a:solidFill>
                  <a:schemeClr val="bg1"/>
                </a:solidFill>
              </a:rPr>
              <a:t>            </a:t>
            </a:r>
            <a:r>
              <a:rPr lang="fr-FR" sz="1100" dirty="0" err="1">
                <a:solidFill>
                  <a:schemeClr val="bg1"/>
                </a:solidFill>
              </a:rPr>
              <a:t>valeur_renvoyee</a:t>
            </a:r>
            <a:r>
              <a:rPr lang="fr-FR" sz="1100" dirty="0">
                <a:solidFill>
                  <a:schemeClr val="bg1"/>
                </a:solidFill>
              </a:rPr>
              <a:t> = </a:t>
            </a:r>
            <a:r>
              <a:rPr lang="fr-FR" sz="1100" dirty="0" err="1">
                <a:solidFill>
                  <a:schemeClr val="bg1"/>
                </a:solidFill>
              </a:rPr>
              <a:t>fonction_a_executer</a:t>
            </a:r>
            <a:r>
              <a:rPr lang="fr-FR" sz="1100" dirty="0">
                <a:solidFill>
                  <a:schemeClr val="bg1"/>
                </a:solidFill>
              </a:rPr>
              <a:t>() # On exécute la fonction</a:t>
            </a:r>
          </a:p>
          <a:p>
            <a:pPr algn="just"/>
            <a:r>
              <a:rPr lang="fr-FR" sz="1100" dirty="0">
                <a:solidFill>
                  <a:schemeClr val="bg1"/>
                </a:solidFill>
              </a:rPr>
              <a:t>            </a:t>
            </a:r>
            <a:r>
              <a:rPr lang="fr-FR" sz="1100" dirty="0" err="1">
                <a:solidFill>
                  <a:schemeClr val="bg1"/>
                </a:solidFill>
              </a:rPr>
              <a:t>tps_apres</a:t>
            </a:r>
            <a:r>
              <a:rPr lang="fr-FR" sz="1100" dirty="0">
                <a:solidFill>
                  <a:schemeClr val="bg1"/>
                </a:solidFill>
              </a:rPr>
              <a:t> = </a:t>
            </a:r>
            <a:r>
              <a:rPr lang="fr-FR" sz="1100" dirty="0" err="1">
                <a:solidFill>
                  <a:schemeClr val="bg1"/>
                </a:solidFill>
              </a:rPr>
              <a:t>time.time</a:t>
            </a:r>
            <a:r>
              <a:rPr lang="fr-FR" sz="1100" dirty="0">
                <a:solidFill>
                  <a:schemeClr val="bg1"/>
                </a:solidFill>
              </a:rPr>
              <a:t>()</a:t>
            </a:r>
          </a:p>
          <a:p>
            <a:pPr algn="just"/>
            <a:r>
              <a:rPr lang="fr-FR" sz="1100" dirty="0">
                <a:solidFill>
                  <a:schemeClr val="bg1"/>
                </a:solidFill>
              </a:rPr>
              <a:t>            </a:t>
            </a:r>
            <a:r>
              <a:rPr lang="fr-FR" sz="1100" dirty="0" err="1">
                <a:solidFill>
                  <a:schemeClr val="bg1"/>
                </a:solidFill>
              </a:rPr>
              <a:t>tps_execution</a:t>
            </a:r>
            <a:r>
              <a:rPr lang="fr-FR" sz="1100" dirty="0">
                <a:solidFill>
                  <a:schemeClr val="bg1"/>
                </a:solidFill>
              </a:rPr>
              <a:t> = </a:t>
            </a:r>
            <a:r>
              <a:rPr lang="fr-FR" sz="1100" dirty="0" err="1">
                <a:solidFill>
                  <a:schemeClr val="bg1"/>
                </a:solidFill>
              </a:rPr>
              <a:t>tps_apres</a:t>
            </a:r>
            <a:r>
              <a:rPr lang="fr-FR" sz="1100" dirty="0">
                <a:solidFill>
                  <a:schemeClr val="bg1"/>
                </a:solidFill>
              </a:rPr>
              <a:t> - </a:t>
            </a:r>
            <a:r>
              <a:rPr lang="fr-FR" sz="1100" dirty="0" err="1">
                <a:solidFill>
                  <a:schemeClr val="bg1"/>
                </a:solidFill>
              </a:rPr>
              <a:t>tps_avant</a:t>
            </a:r>
            <a:endParaRPr lang="fr-FR" sz="1100" dirty="0">
              <a:solidFill>
                <a:schemeClr val="bg1"/>
              </a:solidFill>
            </a:endParaRPr>
          </a:p>
          <a:p>
            <a:pPr algn="just"/>
            <a:r>
              <a:rPr lang="fr-FR" sz="1100" dirty="0">
                <a:solidFill>
                  <a:schemeClr val="bg1"/>
                </a:solidFill>
              </a:rPr>
              <a:t>            if </a:t>
            </a:r>
            <a:r>
              <a:rPr lang="fr-FR" sz="1100" dirty="0" err="1">
                <a:solidFill>
                  <a:schemeClr val="bg1"/>
                </a:solidFill>
              </a:rPr>
              <a:t>tps_execution</a:t>
            </a:r>
            <a:r>
              <a:rPr lang="fr-FR" sz="1100" dirty="0">
                <a:solidFill>
                  <a:schemeClr val="bg1"/>
                </a:solidFill>
              </a:rPr>
              <a:t> &gt;= </a:t>
            </a:r>
            <a:r>
              <a:rPr lang="fr-FR" sz="1100" dirty="0" err="1">
                <a:solidFill>
                  <a:schemeClr val="bg1"/>
                </a:solidFill>
              </a:rPr>
              <a:t>nb_secs</a:t>
            </a:r>
            <a:r>
              <a:rPr lang="fr-FR" sz="1100" dirty="0">
                <a:solidFill>
                  <a:schemeClr val="bg1"/>
                </a:solidFill>
              </a:rPr>
              <a:t>:</a:t>
            </a:r>
          </a:p>
          <a:p>
            <a:pPr algn="just"/>
            <a:r>
              <a:rPr lang="fr-FR" sz="1100" dirty="0">
                <a:solidFill>
                  <a:schemeClr val="bg1"/>
                </a:solidFill>
              </a:rPr>
              <a:t>                print("La fonction {0} a mis {1} pour s'</a:t>
            </a:r>
            <a:r>
              <a:rPr lang="fr-FR" sz="1100" dirty="0" err="1">
                <a:solidFill>
                  <a:schemeClr val="bg1"/>
                </a:solidFill>
              </a:rPr>
              <a:t>exécuter".format</a:t>
            </a:r>
            <a:r>
              <a:rPr lang="fr-FR" sz="1100" dirty="0">
                <a:solidFill>
                  <a:schemeClr val="bg1"/>
                </a:solidFill>
              </a:rPr>
              <a:t>( \</a:t>
            </a:r>
          </a:p>
          <a:p>
            <a:pPr algn="just"/>
            <a:r>
              <a:rPr lang="fr-FR" sz="1100" dirty="0">
                <a:solidFill>
                  <a:schemeClr val="bg1"/>
                </a:solidFill>
              </a:rPr>
              <a:t>                        </a:t>
            </a:r>
            <a:r>
              <a:rPr lang="fr-FR" sz="1100" dirty="0" err="1">
                <a:solidFill>
                  <a:schemeClr val="bg1"/>
                </a:solidFill>
              </a:rPr>
              <a:t>fonction_a_executer</a:t>
            </a:r>
            <a:r>
              <a:rPr lang="fr-FR" sz="1100" dirty="0">
                <a:solidFill>
                  <a:schemeClr val="bg1"/>
                </a:solidFill>
              </a:rPr>
              <a:t>, </a:t>
            </a:r>
            <a:r>
              <a:rPr lang="fr-FR" sz="1100" dirty="0" err="1">
                <a:solidFill>
                  <a:schemeClr val="bg1"/>
                </a:solidFill>
              </a:rPr>
              <a:t>tps_execution</a:t>
            </a:r>
            <a:r>
              <a:rPr lang="fr-FR" sz="1100" dirty="0">
                <a:solidFill>
                  <a:schemeClr val="bg1"/>
                </a:solidFill>
              </a:rPr>
              <a:t>))</a:t>
            </a:r>
          </a:p>
          <a:p>
            <a:pPr algn="just"/>
            <a:r>
              <a:rPr lang="fr-FR" sz="1100" dirty="0">
                <a:solidFill>
                  <a:schemeClr val="bg1"/>
                </a:solidFill>
              </a:rPr>
              <a:t>            return </a:t>
            </a:r>
            <a:r>
              <a:rPr lang="fr-FR" sz="1100" dirty="0" err="1">
                <a:solidFill>
                  <a:schemeClr val="bg1"/>
                </a:solidFill>
              </a:rPr>
              <a:t>valeur_renvoyee</a:t>
            </a:r>
            <a:endParaRPr lang="fr-FR" sz="1100" dirty="0">
              <a:solidFill>
                <a:schemeClr val="bg1"/>
              </a:solidFill>
            </a:endParaRPr>
          </a:p>
          <a:p>
            <a:pPr algn="just"/>
            <a:r>
              <a:rPr lang="fr-FR" sz="1100" dirty="0">
                <a:solidFill>
                  <a:schemeClr val="bg1"/>
                </a:solidFill>
              </a:rPr>
              <a:t>  return fonction_modifiee</a:t>
            </a:r>
          </a:p>
          <a:p>
            <a:pPr algn="just"/>
            <a:r>
              <a:rPr lang="fr-FR" sz="1100" dirty="0">
                <a:solidFill>
                  <a:schemeClr val="bg1"/>
                </a:solidFill>
              </a:rPr>
              <a:t>return decorateur</a:t>
            </a:r>
          </a:p>
        </p:txBody>
      </p:sp>
    </p:spTree>
    <p:extLst>
      <p:ext uri="{BB962C8B-B14F-4D97-AF65-F5344CB8AC3E}">
        <p14:creationId xmlns:p14="http://schemas.microsoft.com/office/powerpoint/2010/main" val="2611304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792088"/>
            <a:ext cx="3759200" cy="2718949"/>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None</a:t>
            </a:r>
          </a:p>
        </p:txBody>
      </p:sp>
      <p:sp>
        <p:nvSpPr>
          <p:cNvPr id="6" name="TextBox 5"/>
          <p:cNvSpPr txBox="1"/>
          <p:nvPr/>
        </p:nvSpPr>
        <p:spPr>
          <a:xfrm>
            <a:off x="6908800" y="1749425"/>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83167" y="9331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Tree>
    <p:extLst>
      <p:ext uri="{BB962C8B-B14F-4D97-AF65-F5344CB8AC3E}">
        <p14:creationId xmlns:p14="http://schemas.microsoft.com/office/powerpoint/2010/main" val="66353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a:t>
            </a:r>
            <a:r>
              <a:rPr lang="fr-FR" sz="1200" dirty="0" err="1"/>
              <a:t>level</a:t>
            </a:r>
            <a:r>
              <a:rPr lang="fr-FR" sz="1200" dirty="0"/>
              <a:t>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Tree>
    <p:extLst>
      <p:ext uri="{BB962C8B-B14F-4D97-AF65-F5344CB8AC3E}">
        <p14:creationId xmlns:p14="http://schemas.microsoft.com/office/powerpoint/2010/main" val="90801345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Tree>
    <p:extLst>
      <p:ext uri="{BB962C8B-B14F-4D97-AF65-F5344CB8AC3E}">
        <p14:creationId xmlns:p14="http://schemas.microsoft.com/office/powerpoint/2010/main" val="217734337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Tree>
    <p:extLst>
      <p:ext uri="{BB962C8B-B14F-4D97-AF65-F5344CB8AC3E}">
        <p14:creationId xmlns:p14="http://schemas.microsoft.com/office/powerpoint/2010/main" val="19472488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a:t>
            </a:r>
            <a:r>
              <a:rPr lang="fr-FR" sz="1000" dirty="0" err="1">
                <a:solidFill>
                  <a:schemeClr val="bg1"/>
                </a:solidFill>
              </a:rPr>
              <a:t>main__.Test</a:t>
            </a:r>
            <a:r>
              <a:rPr lang="fr-FR" sz="1000" dirty="0">
                <a:solidFill>
                  <a:schemeClr val="bg1"/>
                </a:solidFill>
              </a:rPr>
              <a: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Tree>
    <p:extLst>
      <p:ext uri="{BB962C8B-B14F-4D97-AF65-F5344CB8AC3E}">
        <p14:creationId xmlns:p14="http://schemas.microsoft.com/office/powerpoint/2010/main" val="271797109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a:t>
            </a:r>
            <a:r>
              <a:rPr lang="fr-FR" sz="1200" dirty="0" err="1"/>
              <a:t>ditesingletonest</a:t>
            </a:r>
            <a:r>
              <a:rPr lang="fr-FR" sz="1200" dirty="0"/>
              <a: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a:t>
            </a:r>
            <a:r>
              <a:rPr lang="fr-FR" sz="1200" dirty="0" err="1"/>
              <a:t>quesingleton</a:t>
            </a:r>
            <a:r>
              <a:rPr lang="fr-FR" sz="1200" dirty="0"/>
              <a:t>:</a:t>
            </a:r>
          </a:p>
        </p:txBody>
      </p:sp>
    </p:spTree>
    <p:extLst>
      <p:ext uri="{BB962C8B-B14F-4D97-AF65-F5344CB8AC3E}">
        <p14:creationId xmlns:p14="http://schemas.microsoft.com/office/powerpoint/2010/main" val="97486319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get_instance qui va remplacer notre classe. Ainsi, quand on voudra créer un nouvel objet, ce sera get_instance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Tree>
    <p:extLst>
      <p:ext uri="{BB962C8B-B14F-4D97-AF65-F5344CB8AC3E}">
        <p14:creationId xmlns:p14="http://schemas.microsoft.com/office/powerpoint/2010/main" val="182957938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Tree>
    <p:extLst>
      <p:ext uri="{BB962C8B-B14F-4D97-AF65-F5344CB8AC3E}">
        <p14:creationId xmlns:p14="http://schemas.microsoft.com/office/powerpoint/2010/main" val="14639920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a:t>
            </a:r>
            <a:r>
              <a:rPr lang="fr-FR" sz="1000" dirty="0" err="1">
                <a:solidFill>
                  <a:schemeClr val="bg1"/>
                </a:solidFill>
              </a:rPr>
              <a:t>base_inf</a:t>
            </a:r>
            <a:r>
              <a:rPr lang="fr-FR" sz="1000" dirty="0">
                <a:solidFill>
                  <a:schemeClr val="bg1"/>
                </a:solidFill>
              </a:rPr>
              <a:t>, </a:t>
            </a:r>
            <a:r>
              <a:rPr lang="fr-FR" sz="1000" dirty="0" err="1">
                <a:solidFill>
                  <a:schemeClr val="bg1"/>
                </a:solidFill>
              </a:rPr>
              <a:t>base_sup</a:t>
            </a:r>
            <a:r>
              <a:rPr lang="fr-FR" sz="1000" dirty="0">
                <a:solidFill>
                  <a:schemeClr val="bg1"/>
                </a:solidFill>
              </a:rPr>
              <a:t>):</a:t>
            </a:r>
          </a:p>
          <a:p>
            <a:pPr algn="just"/>
            <a:r>
              <a:rPr lang="fr-FR" sz="1000" dirty="0">
                <a:solidFill>
                  <a:schemeClr val="bg1"/>
                </a:solidFill>
              </a:rPr>
              <a:t>...     print("Intervalle de {0} à {1}".format(</a:t>
            </a:r>
            <a:r>
              <a:rPr lang="fr-FR" sz="1000" dirty="0" err="1">
                <a:solidFill>
                  <a:schemeClr val="bg1"/>
                </a:solidFill>
              </a:rPr>
              <a:t>base_inf</a:t>
            </a:r>
            <a:r>
              <a:rPr lang="fr-FR" sz="1000" dirty="0">
                <a:solidFill>
                  <a:schemeClr val="bg1"/>
                </a:solidFill>
              </a:rPr>
              <a:t>, </a:t>
            </a:r>
            <a:r>
              <a:rPr lang="fr-FR" sz="1000" dirty="0" err="1">
                <a:solidFill>
                  <a:schemeClr val="bg1"/>
                </a:solidFill>
              </a:rPr>
              <a:t>base_sup</a:t>
            </a:r>
            <a:r>
              <a:rPr lang="fr-FR" sz="1000" dirty="0">
                <a:solidFill>
                  <a:schemeClr val="bg1"/>
                </a:solidFill>
              </a:rPr>
              <a:t>))</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a:t>
            </a:r>
            <a:r>
              <a:rPr lang="fr-FR" sz="1000" dirty="0" err="1">
                <a:solidFill>
                  <a:schemeClr val="bg1"/>
                </a:solidFill>
              </a:rPr>
              <a:t>int</a:t>
            </a:r>
            <a:r>
              <a:rPr lang="fr-FR" sz="1000" dirty="0">
                <a:solidFill>
                  <a:schemeClr val="bg1"/>
                </a:solidFill>
              </a:rPr>
              <a: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Tree>
    <p:extLst>
      <p:ext uri="{BB962C8B-B14F-4D97-AF65-F5344CB8AC3E}">
        <p14:creationId xmlns:p14="http://schemas.microsoft.com/office/powerpoint/2010/main" val="38776507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a:t>
            </a:r>
            <a:r>
              <a:rPr lang="fr-FR" sz="1200" dirty="0" err="1"/>
              <a:t>ligne@nom_decorateur</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Tree>
    <p:extLst>
      <p:ext uri="{BB962C8B-B14F-4D97-AF65-F5344CB8AC3E}">
        <p14:creationId xmlns:p14="http://schemas.microsoft.com/office/powerpoint/2010/main" val="421563146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a:t>
            </a:r>
            <a:r>
              <a:rPr lang="fr-FR" altLang="fr-FR" sz="9600" b="1" dirty="0" err="1">
                <a:solidFill>
                  <a:schemeClr val="accent5">
                    <a:lumMod val="75000"/>
                  </a:schemeClr>
                </a:solidFill>
              </a:rPr>
              <a:t>metaclasses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201420916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a:t>
            </a:r>
            <a:r>
              <a:rPr lang="fr-FR" altLang="fr-FR" sz="6000" b="1" dirty="0" err="1">
                <a:solidFill>
                  <a:schemeClr val="accent5">
                    <a:lumMod val="75000"/>
                  </a:schemeClr>
                </a:solidFill>
              </a:rPr>
              <a:t>metaclasses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Tree>
    <p:extLst>
      <p:ext uri="{BB962C8B-B14F-4D97-AF65-F5344CB8AC3E}">
        <p14:creationId xmlns:p14="http://schemas.microsoft.com/office/powerpoint/2010/main" val="3289601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dirty="0">
                <a:solidFill>
                  <a:schemeClr val="accent5">
                    <a:lumMod val="75000"/>
                  </a:schemeClr>
                </a:solidFill>
              </a:rPr>
              <a:t>Strings</a:t>
            </a:r>
            <a:endParaRPr lang="fr-FR" sz="9600" dirty="0"/>
          </a:p>
        </p:txBody>
      </p:sp>
    </p:spTree>
    <p:extLst>
      <p:ext uri="{BB962C8B-B14F-4D97-AF65-F5344CB8AC3E}">
        <p14:creationId xmlns:p14="http://schemas.microsoft.com/office/powerpoint/2010/main" val="243925138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a:t>
            </a:r>
            <a:r>
              <a:rPr lang="fr-FR" sz="1000" dirty="0" err="1">
                <a:solidFill>
                  <a:schemeClr val="bg1"/>
                </a:solidFill>
              </a:rPr>
              <a:t>prenom</a:t>
            </a:r>
            <a:r>
              <a:rPr lang="fr-FR" sz="1000" dirty="0">
                <a:solidFill>
                  <a:schemeClr val="bg1"/>
                </a:solidFill>
              </a:rPr>
              <a:t> -- son prénom</a:t>
            </a:r>
          </a:p>
          <a:p>
            <a:r>
              <a:rPr lang="fr-FR" sz="1000" dirty="0">
                <a:solidFill>
                  <a:schemeClr val="bg1"/>
                </a:solidFill>
              </a:rPr>
              <a:t>    </a:t>
            </a:r>
            <a:r>
              <a:rPr lang="fr-FR" sz="1000" dirty="0" err="1">
                <a:solidFill>
                  <a:schemeClr val="bg1"/>
                </a:solidFill>
              </a:rPr>
              <a:t>age</a:t>
            </a:r>
            <a:r>
              <a:rPr lang="fr-FR" sz="1000" dirty="0">
                <a:solidFill>
                  <a:schemeClr val="bg1"/>
                </a:solidFill>
              </a:rPr>
              <a:t> -- son âge</a:t>
            </a:r>
          </a:p>
          <a:p>
            <a:r>
              <a:rPr lang="fr-FR" sz="1000" dirty="0">
                <a:solidFill>
                  <a:schemeClr val="bg1"/>
                </a:solidFill>
              </a:rPr>
              <a:t>    </a:t>
            </a:r>
            <a:r>
              <a:rPr lang="fr-FR" sz="1000" dirty="0" err="1">
                <a:solidFill>
                  <a:schemeClr val="bg1"/>
                </a:solidFill>
              </a:rPr>
              <a:t>lieu_residence</a:t>
            </a:r>
            <a:r>
              <a:rPr lang="fr-FR" sz="1000" dirty="0">
                <a:solidFill>
                  <a:schemeClr val="bg1"/>
                </a:solidFill>
              </a:rPr>
              <a:t>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a:t>
            </a:r>
            <a:r>
              <a:rPr lang="fr-FR" sz="1000" dirty="0" err="1">
                <a:solidFill>
                  <a:schemeClr val="bg1"/>
                </a:solidFill>
              </a:rPr>
              <a:t>prenom</a:t>
            </a:r>
            <a:r>
              <a:rPr lang="fr-FR" sz="1000" dirty="0">
                <a:solidFill>
                  <a:schemeClr val="bg1"/>
                </a:solidFill>
              </a:rPr>
              <a:t>):</a:t>
            </a:r>
          </a:p>
          <a:p>
            <a:r>
              <a:rPr lang="fr-FR" sz="1000" dirty="0">
                <a:solidFill>
                  <a:schemeClr val="bg1"/>
                </a:solidFill>
              </a:rPr>
              <a:t>        """Constructeur de notre personne."""</a:t>
            </a:r>
          </a:p>
          <a:p>
            <a:r>
              <a:rPr lang="fr-FR" sz="1000" dirty="0">
                <a:solidFill>
                  <a:schemeClr val="bg1"/>
                </a:solidFill>
              </a:rPr>
              <a:t>        </a:t>
            </a:r>
            <a:r>
              <a:rPr lang="fr-FR" sz="1000" dirty="0" err="1">
                <a:solidFill>
                  <a:schemeClr val="bg1"/>
                </a:solidFill>
              </a:rPr>
              <a:t>self.nom</a:t>
            </a:r>
            <a:r>
              <a:rPr lang="fr-FR" sz="1000" dirty="0">
                <a:solidFill>
                  <a:schemeClr val="bg1"/>
                </a:solidFill>
              </a:rPr>
              <a:t>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a:t>
            </a:r>
            <a:r>
              <a:rPr lang="fr-FR" sz="1000" dirty="0" err="1">
                <a:solidFill>
                  <a:schemeClr val="bg1"/>
                </a:solidFill>
              </a:rPr>
              <a:t>prenom</a:t>
            </a:r>
            <a:endParaRPr lang="fr-FR" sz="1000" dirty="0">
              <a:solidFill>
                <a:schemeClr val="bg1"/>
              </a:solidFill>
            </a:endParaRP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a:t>
            </a:r>
            <a:r>
              <a:rPr lang="fr-FR" sz="1000" dirty="0" err="1">
                <a:solidFill>
                  <a:schemeClr val="bg1"/>
                </a:solidFill>
              </a:rPr>
              <a:t>self.lieu_residence</a:t>
            </a:r>
            <a:r>
              <a:rPr lang="fr-FR" sz="1000" dirty="0">
                <a:solidFill>
                  <a:schemeClr val="bg1"/>
                </a:solidFill>
              </a:rPr>
              <a:t>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Tree>
    <p:extLst>
      <p:ext uri="{BB962C8B-B14F-4D97-AF65-F5344CB8AC3E}">
        <p14:creationId xmlns:p14="http://schemas.microsoft.com/office/powerpoint/2010/main" val="420247947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a:t>
            </a:r>
            <a:r>
              <a:rPr lang="fr-FR" sz="1000" dirty="0" err="1">
                <a:solidFill>
                  <a:schemeClr val="bg1"/>
                </a:solidFill>
              </a:rPr>
              <a:t>prenom</a:t>
            </a:r>
            <a:r>
              <a:rPr lang="fr-FR" sz="1000" dirty="0">
                <a:solidFill>
                  <a:schemeClr val="bg1"/>
                </a:solidFill>
              </a:rPr>
              <a:t>):</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a:t>
            </a:r>
            <a:r>
              <a:rPr lang="fr-FR" sz="1200" dirty="0" err="1"/>
              <a:t>cls</a:t>
            </a:r>
            <a:r>
              <a:rPr lang="fr-FR" sz="1200" dirty="0"/>
              <a:t>.</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Tree>
    <p:extLst>
      <p:ext uri="{BB962C8B-B14F-4D97-AF65-F5344CB8AC3E}">
        <p14:creationId xmlns:p14="http://schemas.microsoft.com/office/powerpoint/2010/main" val="287181765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a:t>
            </a:r>
            <a:r>
              <a:rPr lang="fr-FR" sz="1000" dirty="0" err="1">
                <a:solidFill>
                  <a:schemeClr val="bg1"/>
                </a:solidFill>
              </a:rPr>
              <a:t>prenom</a:t>
            </a:r>
            <a:r>
              <a:rPr lang="fr-FR" sz="1000" dirty="0">
                <a:solidFill>
                  <a:schemeClr val="bg1"/>
                </a:solidFill>
              </a:rPr>
              <a:t> -- son prénom</a:t>
            </a:r>
          </a:p>
          <a:p>
            <a:r>
              <a:rPr lang="fr-FR" sz="1000" dirty="0">
                <a:solidFill>
                  <a:schemeClr val="bg1"/>
                </a:solidFill>
              </a:rPr>
              <a:t>    </a:t>
            </a:r>
            <a:r>
              <a:rPr lang="fr-FR" sz="1000" dirty="0" err="1">
                <a:solidFill>
                  <a:schemeClr val="bg1"/>
                </a:solidFill>
              </a:rPr>
              <a:t>age</a:t>
            </a:r>
            <a:r>
              <a:rPr lang="fr-FR" sz="1000" dirty="0">
                <a:solidFill>
                  <a:schemeClr val="bg1"/>
                </a:solidFill>
              </a:rPr>
              <a:t> -- son âge</a:t>
            </a:r>
          </a:p>
          <a:p>
            <a:r>
              <a:rPr lang="fr-FR" sz="1000" dirty="0">
                <a:solidFill>
                  <a:schemeClr val="bg1"/>
                </a:solidFill>
              </a:rPr>
              <a:t>    </a:t>
            </a:r>
            <a:r>
              <a:rPr lang="fr-FR" sz="1000" dirty="0" err="1">
                <a:solidFill>
                  <a:schemeClr val="bg1"/>
                </a:solidFill>
              </a:rPr>
              <a:t>lieu_residence</a:t>
            </a:r>
            <a:r>
              <a:rPr lang="fr-FR" sz="1000" dirty="0">
                <a:solidFill>
                  <a:schemeClr val="bg1"/>
                </a:solidFill>
              </a:rPr>
              <a:t>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a:t>
            </a:r>
            <a:r>
              <a:rPr lang="fr-FR" sz="1000" dirty="0" err="1">
                <a:solidFill>
                  <a:schemeClr val="bg1"/>
                </a:solidFill>
              </a:rPr>
              <a:t>prenom</a:t>
            </a:r>
            <a:r>
              <a:rPr lang="fr-FR" sz="1000" dirty="0">
                <a:solidFill>
                  <a:schemeClr val="bg1"/>
                </a:solidFill>
              </a:rPr>
              <a:t>):</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a:t>
            </a:r>
            <a:r>
              <a:rPr lang="fr-FR" sz="1000" dirty="0" err="1">
                <a:solidFill>
                  <a:schemeClr val="bg1"/>
                </a:solidFill>
              </a:rPr>
              <a:t>prenom</a:t>
            </a:r>
            <a:r>
              <a:rPr lang="fr-FR" sz="1000" dirty="0">
                <a:solidFill>
                  <a:schemeClr val="bg1"/>
                </a:solidFill>
              </a:rPr>
              <a:t>)</a:t>
            </a:r>
          </a:p>
          <a:p>
            <a:r>
              <a:rPr lang="fr-FR" sz="1000" dirty="0">
                <a:solidFill>
                  <a:schemeClr val="bg1"/>
                </a:solidFill>
              </a:rPr>
              <a:t>    </a:t>
            </a:r>
          </a:p>
          <a:p>
            <a:r>
              <a:rPr lang="fr-FR" sz="1000" dirty="0">
                <a:solidFill>
                  <a:schemeClr val="bg1"/>
                </a:solidFill>
              </a:rPr>
              <a:t>    def __init__(self, nom, </a:t>
            </a:r>
            <a:r>
              <a:rPr lang="fr-FR" sz="1000" dirty="0" err="1">
                <a:solidFill>
                  <a:schemeClr val="bg1"/>
                </a:solidFill>
              </a:rPr>
              <a:t>prenom</a:t>
            </a:r>
            <a:r>
              <a:rPr lang="fr-FR" sz="1000" dirty="0">
                <a:solidFill>
                  <a:schemeClr val="bg1"/>
                </a:solidFill>
              </a:rPr>
              <a:t>):</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a:t>
            </a:r>
            <a:r>
              <a:rPr lang="fr-FR" sz="1000" dirty="0" err="1">
                <a:solidFill>
                  <a:schemeClr val="bg1"/>
                </a:solidFill>
              </a:rPr>
              <a:t>self.nom</a:t>
            </a:r>
            <a:r>
              <a:rPr lang="fr-FR" sz="1000" dirty="0">
                <a:solidFill>
                  <a:schemeClr val="bg1"/>
                </a:solidFill>
              </a:rPr>
              <a:t>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a:t>
            </a:r>
            <a:r>
              <a:rPr lang="fr-FR" sz="1000" dirty="0" err="1">
                <a:solidFill>
                  <a:schemeClr val="bg1"/>
                </a:solidFill>
              </a:rPr>
              <a:t>prenom</a:t>
            </a:r>
            <a:endParaRPr lang="fr-FR" sz="1000" dirty="0">
              <a:solidFill>
                <a:schemeClr val="bg1"/>
              </a:solidFill>
            </a:endParaRP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a:t>
            </a:r>
            <a:r>
              <a:rPr lang="fr-FR" sz="1000" dirty="0" err="1">
                <a:solidFill>
                  <a:schemeClr val="bg1"/>
                </a:solidFill>
              </a:rPr>
              <a:t>self.lieu_residence</a:t>
            </a:r>
            <a:r>
              <a:rPr lang="fr-FR" sz="1000" dirty="0">
                <a:solidFill>
                  <a:schemeClr val="bg1"/>
                </a:solidFill>
              </a:rPr>
              <a:t>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a:t>
            </a:r>
            <a:r>
              <a:rPr lang="fr-FR" sz="1000" dirty="0" err="1">
                <a:solidFill>
                  <a:schemeClr val="bg1"/>
                </a:solidFill>
              </a:rPr>
              <a:t>main__.Personne</a:t>
            </a:r>
            <a:r>
              <a:rPr lang="fr-FR" sz="1000" dirty="0">
                <a:solidFill>
                  <a:schemeClr val="bg1"/>
                </a:solidFill>
              </a:rPr>
              <a:t>'&gt;</a:t>
            </a:r>
          </a:p>
          <a:p>
            <a:r>
              <a:rPr lang="fr-FR" sz="1000" dirty="0">
                <a:solidFill>
                  <a:schemeClr val="bg1"/>
                </a:solidFill>
              </a:rPr>
              <a:t>Appel de la méthode __init__</a:t>
            </a:r>
          </a:p>
        </p:txBody>
      </p:sp>
    </p:spTree>
    <p:extLst>
      <p:ext uri="{BB962C8B-B14F-4D97-AF65-F5344CB8AC3E}">
        <p14:creationId xmlns:p14="http://schemas.microsoft.com/office/powerpoint/2010/main" val="85174860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Tree>
    <p:extLst>
      <p:ext uri="{BB962C8B-B14F-4D97-AF65-F5344CB8AC3E}">
        <p14:creationId xmlns:p14="http://schemas.microsoft.com/office/powerpoint/2010/main" val="66089023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a:t>
            </a:r>
            <a:r>
              <a:rPr lang="fr-FR" sz="1000" dirty="0" err="1">
                <a:solidFill>
                  <a:schemeClr val="bg1"/>
                </a:solidFill>
              </a:rPr>
              <a:t>int</a:t>
            </a:r>
            <a:r>
              <a:rPr lang="fr-FR" sz="1000" dirty="0">
                <a:solidFill>
                  <a:schemeClr val="bg1"/>
                </a:solidFill>
              </a:rPr>
              <a:t>'&gt;</a:t>
            </a:r>
          </a:p>
          <a:p>
            <a:r>
              <a:rPr lang="fr-FR" sz="1000" dirty="0">
                <a:solidFill>
                  <a:schemeClr val="bg1"/>
                </a:solidFill>
              </a:rPr>
              <a:t>&gt;&gt;&gt; type("une chaîne")</a:t>
            </a:r>
          </a:p>
          <a:p>
            <a:r>
              <a:rPr lang="fr-FR" sz="1000" dirty="0">
                <a:solidFill>
                  <a:schemeClr val="bg1"/>
                </a:solidFill>
              </a:rPr>
              <a:t>&lt;class '</a:t>
            </a:r>
            <a:r>
              <a:rPr lang="fr-FR" sz="1000" dirty="0" err="1">
                <a:solidFill>
                  <a:schemeClr val="bg1"/>
                </a:solidFill>
              </a:rPr>
              <a:t>str</a:t>
            </a:r>
            <a:r>
              <a:rPr lang="fr-FR" sz="1000" dirty="0">
                <a:solidFill>
                  <a:schemeClr val="bg1"/>
                </a:solidFill>
              </a:rPr>
              <a:t>'&gt;</a:t>
            </a:r>
          </a:p>
          <a:p>
            <a:r>
              <a:rPr lang="fr-FR" sz="1000" dirty="0">
                <a:solidFill>
                  <a:schemeClr val="bg1"/>
                </a:solidFill>
              </a:rPr>
              <a:t>&gt;&gt;&gt; type([1, 2, 3])</a:t>
            </a:r>
          </a:p>
          <a:p>
            <a:r>
              <a:rPr lang="fr-FR" sz="1000" dirty="0">
                <a:solidFill>
                  <a:schemeClr val="bg1"/>
                </a:solidFill>
              </a:rPr>
              <a:t>&lt;class '</a:t>
            </a:r>
            <a:r>
              <a:rPr lang="fr-FR" sz="1000" dirty="0" err="1">
                <a:solidFill>
                  <a:schemeClr val="bg1"/>
                </a:solidFill>
              </a:rPr>
              <a:t>list</a:t>
            </a:r>
            <a:r>
              <a:rPr lang="fr-FR" sz="1000" dirty="0">
                <a:solidFill>
                  <a:schemeClr val="bg1"/>
                </a:solidFill>
              </a:rPr>
              <a: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Tree>
    <p:extLst>
      <p:ext uri="{BB962C8B-B14F-4D97-AF65-F5344CB8AC3E}">
        <p14:creationId xmlns:p14="http://schemas.microsoft.com/office/powerpoint/2010/main" val="178857928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Tree>
    <p:extLst>
      <p:ext uri="{BB962C8B-B14F-4D97-AF65-F5344CB8AC3E}">
        <p14:creationId xmlns:p14="http://schemas.microsoft.com/office/powerpoint/2010/main" val="191461587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a:t>
            </a:r>
            <a:r>
              <a:rPr lang="fr-FR" sz="1000" dirty="0" err="1">
                <a:solidFill>
                  <a:schemeClr val="bg1"/>
                </a:solidFill>
              </a:rPr>
              <a:t>main__.Personne</a:t>
            </a:r>
            <a:r>
              <a:rPr lang="fr-FR" sz="1000" dirty="0">
                <a:solidFill>
                  <a:schemeClr val="bg1"/>
                </a:solidFill>
              </a:rPr>
              <a:t>'&gt;</a:t>
            </a:r>
          </a:p>
          <a:p>
            <a:r>
              <a:rPr lang="fr-FR" sz="1000" dirty="0">
                <a:solidFill>
                  <a:schemeClr val="bg1"/>
                </a:solidFill>
              </a:rPr>
              <a:t>&gt;&gt;&gt; </a:t>
            </a:r>
            <a:r>
              <a:rPr lang="fr-FR" sz="1000" dirty="0" err="1">
                <a:solidFill>
                  <a:schemeClr val="bg1"/>
                </a:solidFill>
              </a:rPr>
              <a:t>john</a:t>
            </a:r>
            <a:r>
              <a:rPr lang="fr-FR" sz="1000" dirty="0">
                <a:solidFill>
                  <a:schemeClr val="bg1"/>
                </a:solidFill>
              </a:rPr>
              <a:t> = Personne()</a:t>
            </a:r>
          </a:p>
          <a:p>
            <a:r>
              <a:rPr lang="fr-FR" sz="1000" dirty="0">
                <a:solidFill>
                  <a:schemeClr val="bg1"/>
                </a:solidFill>
              </a:rPr>
              <a:t>&gt;&gt;&gt; dir(</a:t>
            </a:r>
            <a:r>
              <a:rPr lang="fr-FR" sz="1000" dirty="0" err="1">
                <a:solidFill>
                  <a:schemeClr val="bg1"/>
                </a:solidFill>
              </a:rPr>
              <a:t>john</a:t>
            </a:r>
            <a:r>
              <a:rPr lang="fr-FR" sz="1000" dirty="0">
                <a:solidFill>
                  <a:schemeClr val="bg1"/>
                </a:solidFill>
              </a:rPr>
              <a:t>)</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a:t>
            </a:r>
            <a:r>
              <a:rPr lang="fr-FR" sz="1000" dirty="0" err="1">
                <a:solidFill>
                  <a:schemeClr val="bg1"/>
                </a:solidFill>
              </a:rPr>
              <a:t>reduce_ex</a:t>
            </a:r>
            <a:r>
              <a:rPr lang="fr-FR" sz="1000" dirty="0">
                <a:solidFill>
                  <a:schemeClr val="bg1"/>
                </a:solidFill>
              </a:rPr>
              <a:t>__', '__repr__', '_</a:t>
            </a:r>
          </a:p>
          <a:p>
            <a:r>
              <a:rPr lang="fr-FR" sz="1000" dirty="0">
                <a:solidFill>
                  <a:schemeClr val="bg1"/>
                </a:solidFill>
              </a:rPr>
              <a:t>_setattr__', '__sizeof__', '__str__', '__subclasshook__', '__weakref__']</a:t>
            </a:r>
          </a:p>
        </p:txBody>
      </p:sp>
    </p:spTree>
    <p:extLst>
      <p:ext uri="{BB962C8B-B14F-4D97-AF65-F5344CB8AC3E}">
        <p14:creationId xmlns:p14="http://schemas.microsoft.com/office/powerpoint/2010/main" val="372967395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a:t>
            </a:r>
            <a:r>
              <a:rPr lang="fr-FR" sz="1000" dirty="0" err="1">
                <a:solidFill>
                  <a:schemeClr val="bg1"/>
                </a:solidFill>
              </a:rPr>
              <a:t>creer_personne</a:t>
            </a:r>
            <a:r>
              <a:rPr lang="fr-FR" sz="1000" dirty="0">
                <a:solidFill>
                  <a:schemeClr val="bg1"/>
                </a:solidFill>
              </a:rPr>
              <a:t>(personne, nom, </a:t>
            </a:r>
            <a:r>
              <a:rPr lang="fr-FR" sz="1000" dirty="0" err="1">
                <a:solidFill>
                  <a:schemeClr val="bg1"/>
                </a:solidFill>
              </a:rPr>
              <a:t>prenom</a:t>
            </a:r>
            <a:r>
              <a:rPr lang="fr-FR" sz="1000" dirty="0">
                <a:solidFill>
                  <a:schemeClr val="bg1"/>
                </a:solidFill>
              </a:rPr>
              <a:t>):</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a:t>
            </a:r>
            <a:r>
              <a:rPr lang="fr-FR" sz="1000" dirty="0" err="1">
                <a:solidFill>
                  <a:schemeClr val="bg1"/>
                </a:solidFill>
              </a:rPr>
              <a:t>prenom</a:t>
            </a:r>
            <a:r>
              <a:rPr lang="fr-FR" sz="1000" dirty="0">
                <a:solidFill>
                  <a:schemeClr val="bg1"/>
                </a:solidFill>
              </a:rPr>
              <a:t> -- son </a:t>
            </a:r>
            <a:r>
              <a:rPr lang="fr-FR" sz="1000" dirty="0" err="1">
                <a:solidFill>
                  <a:schemeClr val="bg1"/>
                </a:solidFill>
              </a:rPr>
              <a:t>prenom</a:t>
            </a:r>
            <a:r>
              <a:rPr lang="fr-FR" sz="1000" dirty="0">
                <a:solidFill>
                  <a:schemeClr val="bg1"/>
                </a:solidFill>
              </a:rPr>
              <a:t>"""</a:t>
            </a:r>
          </a:p>
          <a:p>
            <a:r>
              <a:rPr lang="fr-FR" sz="1000" dirty="0">
                <a:solidFill>
                  <a:schemeClr val="bg1"/>
                </a:solidFill>
              </a:rPr>
              <a:t>    </a:t>
            </a:r>
          </a:p>
          <a:p>
            <a:r>
              <a:rPr lang="fr-FR" sz="1000" dirty="0">
                <a:solidFill>
                  <a:schemeClr val="bg1"/>
                </a:solidFill>
              </a:rPr>
              <a:t>    </a:t>
            </a:r>
            <a:r>
              <a:rPr lang="fr-FR" sz="1000" dirty="0" err="1">
                <a:solidFill>
                  <a:schemeClr val="bg1"/>
                </a:solidFill>
              </a:rPr>
              <a:t>personne.nom</a:t>
            </a:r>
            <a:r>
              <a:rPr lang="fr-FR" sz="1000" dirty="0">
                <a:solidFill>
                  <a:schemeClr val="bg1"/>
                </a:solidFill>
              </a:rPr>
              <a:t>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a:t>
            </a:r>
            <a:r>
              <a:rPr lang="fr-FR" sz="1000" dirty="0" err="1">
                <a:solidFill>
                  <a:schemeClr val="bg1"/>
                </a:solidFill>
              </a:rPr>
              <a:t>prenom</a:t>
            </a:r>
            <a:endParaRPr lang="fr-FR" sz="1000" dirty="0">
              <a:solidFill>
                <a:schemeClr val="bg1"/>
              </a:solidFill>
            </a:endParaRP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a:t>
            </a:r>
            <a:r>
              <a:rPr lang="fr-FR" sz="1000" dirty="0" err="1">
                <a:solidFill>
                  <a:schemeClr val="bg1"/>
                </a:solidFill>
              </a:rPr>
              <a:t>personne.lieu_residence</a:t>
            </a:r>
            <a:r>
              <a:rPr lang="fr-FR" sz="1000" dirty="0">
                <a:solidFill>
                  <a:schemeClr val="bg1"/>
                </a:solidFill>
              </a:rPr>
              <a:t> = "Lyon"</a:t>
            </a:r>
          </a:p>
          <a:p>
            <a:endParaRPr lang="fr-FR" sz="1000" dirty="0">
              <a:solidFill>
                <a:schemeClr val="bg1"/>
              </a:solidFill>
            </a:endParaRPr>
          </a:p>
          <a:p>
            <a:r>
              <a:rPr lang="fr-FR" sz="1000" dirty="0">
                <a:solidFill>
                  <a:schemeClr val="bg1"/>
                </a:solidFill>
              </a:rPr>
              <a:t>def </a:t>
            </a:r>
            <a:r>
              <a:rPr lang="fr-FR" sz="1000" dirty="0" err="1">
                <a:solidFill>
                  <a:schemeClr val="bg1"/>
                </a:solidFill>
              </a:rPr>
              <a:t>presenter_personne</a:t>
            </a:r>
            <a:r>
              <a:rPr lang="fr-FR" sz="1000" dirty="0">
                <a:solidFill>
                  <a:schemeClr val="bg1"/>
                </a:solidFill>
              </a:rPr>
              <a:t>(personne):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a:t>
            </a:r>
            <a:r>
              <a:rPr lang="fr-FR" sz="1000" dirty="0" err="1">
                <a:solidFill>
                  <a:schemeClr val="bg1"/>
                </a:solidFill>
              </a:rPr>
              <a:t>personne.nom</a:t>
            </a:r>
            <a:r>
              <a:rPr lang="fr-FR" sz="1000" dirty="0">
                <a:solidFill>
                  <a:schemeClr val="bg1"/>
                </a:solidFill>
              </a:rPr>
              <a:t>))</a:t>
            </a:r>
          </a:p>
          <a:p>
            <a:endParaRPr lang="fr-FR" sz="1000" dirty="0">
              <a:solidFill>
                <a:schemeClr val="bg1"/>
              </a:solidFill>
            </a:endParaRPr>
          </a:p>
          <a:p>
            <a:r>
              <a:rPr lang="fr-FR" sz="1000" dirty="0">
                <a:solidFill>
                  <a:schemeClr val="bg1"/>
                </a:solidFill>
              </a:rPr>
              <a:t># Dictionnaire des méthodes</a:t>
            </a:r>
          </a:p>
          <a:p>
            <a:r>
              <a:rPr lang="fr-FR" sz="1000" dirty="0" err="1">
                <a:solidFill>
                  <a:schemeClr val="bg1"/>
                </a:solidFill>
              </a:rPr>
              <a:t>methodes</a:t>
            </a:r>
            <a:r>
              <a:rPr lang="fr-FR" sz="1000" dirty="0">
                <a:solidFill>
                  <a:schemeClr val="bg1"/>
                </a:solidFill>
              </a:rPr>
              <a:t> = {</a:t>
            </a:r>
          </a:p>
          <a:p>
            <a:r>
              <a:rPr lang="fr-FR" sz="1000" dirty="0">
                <a:solidFill>
                  <a:schemeClr val="bg1"/>
                </a:solidFill>
              </a:rPr>
              <a:t>    "__init__": </a:t>
            </a:r>
            <a:r>
              <a:rPr lang="fr-FR" sz="1000" dirty="0" err="1">
                <a:solidFill>
                  <a:schemeClr val="bg1"/>
                </a:solidFill>
              </a:rPr>
              <a:t>creer_personne</a:t>
            </a:r>
            <a:r>
              <a:rPr lang="fr-FR" sz="1000" dirty="0">
                <a:solidFill>
                  <a:schemeClr val="bg1"/>
                </a:solidFill>
              </a:rPr>
              <a:t>,</a:t>
            </a:r>
          </a:p>
          <a:p>
            <a:r>
              <a:rPr lang="fr-FR" sz="1000" dirty="0">
                <a:solidFill>
                  <a:schemeClr val="bg1"/>
                </a:solidFill>
              </a:rPr>
              <a:t>    "</a:t>
            </a:r>
            <a:r>
              <a:rPr lang="fr-FR" sz="1000" dirty="0" err="1">
                <a:solidFill>
                  <a:schemeClr val="bg1"/>
                </a:solidFill>
              </a:rPr>
              <a:t>presenter</a:t>
            </a:r>
            <a:r>
              <a:rPr lang="fr-FR" sz="1000" dirty="0">
                <a:solidFill>
                  <a:schemeClr val="bg1"/>
                </a:solidFill>
              </a:rPr>
              <a:t>": </a:t>
            </a:r>
            <a:r>
              <a:rPr lang="fr-FR" sz="1000" dirty="0" err="1">
                <a:solidFill>
                  <a:schemeClr val="bg1"/>
                </a:solidFill>
              </a:rPr>
              <a:t>presenter_personne</a:t>
            </a:r>
            <a:r>
              <a:rPr lang="fr-FR" sz="1000" dirty="0">
                <a:solidFill>
                  <a:schemeClr val="bg1"/>
                </a:solidFill>
              </a:rPr>
              <a:t>,</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a:t>
            </a:r>
            <a:r>
              <a:rPr lang="fr-FR" sz="1000" dirty="0" err="1">
                <a:solidFill>
                  <a:schemeClr val="bg1"/>
                </a:solidFill>
              </a:rPr>
              <a:t>methodes</a:t>
            </a:r>
            <a:r>
              <a:rPr lang="fr-FR" sz="1000" dirty="0">
                <a:solidFill>
                  <a:schemeClr val="bg1"/>
                </a:solidFill>
              </a:rPr>
              <a:t>)</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john</a:t>
            </a:r>
            <a:r>
              <a:rPr lang="fr-FR" sz="1000" dirty="0">
                <a:solidFill>
                  <a:schemeClr val="bg1"/>
                </a:solidFill>
              </a:rPr>
              <a:t> = Personne("Doe", "John")</a:t>
            </a:r>
          </a:p>
          <a:p>
            <a:r>
              <a:rPr lang="fr-FR" sz="1000" dirty="0">
                <a:solidFill>
                  <a:schemeClr val="bg1"/>
                </a:solidFill>
              </a:rPr>
              <a:t>&gt;&gt;&gt; </a:t>
            </a:r>
            <a:r>
              <a:rPr lang="fr-FR" sz="1000" dirty="0" err="1">
                <a:solidFill>
                  <a:schemeClr val="bg1"/>
                </a:solidFill>
              </a:rPr>
              <a:t>john.nom</a:t>
            </a:r>
            <a:endParaRPr lang="fr-FR" sz="1000" dirty="0">
              <a:solidFill>
                <a:schemeClr val="bg1"/>
              </a:solidFill>
            </a:endParaRP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a:t>
            </a:r>
            <a:r>
              <a:rPr lang="fr-FR" sz="1000" dirty="0" err="1">
                <a:solidFill>
                  <a:schemeClr val="bg1"/>
                </a:solidFill>
              </a:rPr>
              <a:t>john.presenter</a:t>
            </a:r>
            <a:r>
              <a:rPr lang="fr-FR" sz="1000" dirty="0">
                <a:solidFill>
                  <a:schemeClr val="bg1"/>
                </a:solidFill>
              </a:rPr>
              <a:t>()</a:t>
            </a:r>
          </a:p>
          <a:p>
            <a:r>
              <a:rPr lang="fr-FR" sz="1000" dirty="0">
                <a:solidFill>
                  <a:schemeClr val="bg1"/>
                </a:solidFill>
              </a:rPr>
              <a:t>John Doe</a:t>
            </a:r>
          </a:p>
        </p:txBody>
      </p:sp>
    </p:spTree>
    <p:extLst>
      <p:ext uri="{BB962C8B-B14F-4D97-AF65-F5344CB8AC3E}">
        <p14:creationId xmlns:p14="http://schemas.microsoft.com/office/powerpoint/2010/main" val="39451300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Tree>
    <p:extLst>
      <p:ext uri="{BB962C8B-B14F-4D97-AF65-F5344CB8AC3E}">
        <p14:creationId xmlns:p14="http://schemas.microsoft.com/office/powerpoint/2010/main" val="166054620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Tree>
    <p:extLst>
      <p:ext uri="{BB962C8B-B14F-4D97-AF65-F5344CB8AC3E}">
        <p14:creationId xmlns:p14="http://schemas.microsoft.com/office/powerpoint/2010/main" val="3878721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Tree>
    <p:extLst>
      <p:ext uri="{BB962C8B-B14F-4D97-AF65-F5344CB8AC3E}">
        <p14:creationId xmlns:p14="http://schemas.microsoft.com/office/powerpoint/2010/main" val="229586606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a:t>
            </a:r>
            <a:r>
              <a:rPr lang="fr-FR" sz="1200" dirty="0" err="1"/>
              <a:t>que__new</a:t>
            </a:r>
            <a:r>
              <a:rPr lang="fr-FR" sz="1200" dirty="0"/>
              <a:t>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Tree>
    <p:extLst>
      <p:ext uri="{BB962C8B-B14F-4D97-AF65-F5344CB8AC3E}">
        <p14:creationId xmlns:p14="http://schemas.microsoft.com/office/powerpoint/2010/main" val="19736449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Tree>
    <p:extLst>
      <p:ext uri="{BB962C8B-B14F-4D97-AF65-F5344CB8AC3E}">
        <p14:creationId xmlns:p14="http://schemas.microsoft.com/office/powerpoint/2010/main" val="418384212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a:t>
            </a:r>
            <a:r>
              <a:rPr lang="en-US" sz="1000" dirty="0" err="1">
                <a:solidFill>
                  <a:schemeClr val="bg1"/>
                </a:solidFill>
              </a:rPr>
              <a:t>trace_classes</a:t>
            </a:r>
            <a:endParaRPr lang="en-US" sz="1000" dirty="0">
              <a:solidFill>
                <a:schemeClr val="bg1"/>
              </a:solidFill>
            </a:endParaRPr>
          </a:p>
          <a:p>
            <a:r>
              <a:rPr lang="en-US" sz="1000" dirty="0">
                <a:solidFill>
                  <a:schemeClr val="bg1"/>
                </a:solidFill>
              </a:rPr>
              <a:t>{'Widget': &lt;class '__</a:t>
            </a:r>
            <a:r>
              <a:rPr lang="en-US" sz="1000" dirty="0" err="1">
                <a:solidFill>
                  <a:schemeClr val="bg1"/>
                </a:solidFill>
              </a:rPr>
              <a:t>main__.Widget</a:t>
            </a:r>
            <a:r>
              <a:rPr lang="en-US" sz="1000" dirty="0">
                <a:solidFill>
                  <a:schemeClr val="bg1"/>
                </a:solidFill>
              </a:rPr>
              <a: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Tree>
    <p:extLst>
      <p:ext uri="{BB962C8B-B14F-4D97-AF65-F5344CB8AC3E}">
        <p14:creationId xmlns:p14="http://schemas.microsoft.com/office/powerpoint/2010/main" val="391341337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Tree>
    <p:extLst>
      <p:ext uri="{BB962C8B-B14F-4D97-AF65-F5344CB8AC3E}">
        <p14:creationId xmlns:p14="http://schemas.microsoft.com/office/powerpoint/2010/main" val="28106688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3965260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Tree>
    <p:extLst>
      <p:ext uri="{BB962C8B-B14F-4D97-AF65-F5344CB8AC3E}">
        <p14:creationId xmlns:p14="http://schemas.microsoft.com/office/powerpoint/2010/main" val="244557659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a:t>
            </a:r>
            <a:r>
              <a:rPr lang="fr-FR" sz="1200" dirty="0" err="1"/>
              <a:t>expressionq$sera</a:t>
            </a:r>
            <a:r>
              <a:rPr lang="fr-FR" sz="1200" dirty="0"/>
              <a:t>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a:t>
            </a:r>
            <a:r>
              <a:rPr lang="fr-FR" sz="1200" dirty="0" err="1"/>
              <a:t>caractèretdechat</a:t>
            </a:r>
            <a:r>
              <a:rPr lang="fr-FR" sz="1200" dirty="0"/>
              <a:t>. Cela signifie que notre </a:t>
            </a:r>
            <a:r>
              <a:rPr lang="fr-FR" sz="1200" dirty="0" err="1"/>
              <a:t>lettretpourra</a:t>
            </a:r>
            <a:r>
              <a:rPr lang="fr-FR" sz="1200" dirty="0"/>
              <a:t> se retrouver 0, 1, 2, … fois dans notre chaîne. Autrement dit, notre </a:t>
            </a:r>
            <a:r>
              <a:rPr lang="fr-FR" sz="1200" dirty="0" err="1"/>
              <a:t>expressionchat</a:t>
            </a:r>
            <a:r>
              <a:rPr lang="fr-FR" sz="1200" dirty="0"/>
              <a:t>*sera trouvée dans les chaînes suivantes :'chat','chaton','</a:t>
            </a:r>
            <a:r>
              <a:rPr lang="fr-FR" sz="1200" dirty="0" err="1"/>
              <a:t>chateau</a:t>
            </a:r>
            <a:r>
              <a:rPr lang="fr-FR" sz="1200" dirty="0"/>
              <a:t>','herbe à chat','chapeau','chatterton','</a:t>
            </a:r>
            <a:r>
              <a:rPr lang="fr-FR" sz="1200" dirty="0" err="1"/>
              <a:t>chattttttttt</a:t>
            </a:r>
            <a:r>
              <a:rPr lang="fr-FR" sz="1200" dirty="0"/>
              <a:t>'…</a:t>
            </a:r>
          </a:p>
          <a:p>
            <a:endParaRPr lang="fr-FR" sz="1200" dirty="0"/>
          </a:p>
          <a:p>
            <a:r>
              <a:rPr lang="fr-FR" sz="1200" dirty="0"/>
              <a:t>Regardez un à un les exemples ci-dessus pour vérifier que vous les comprenez bien. On trouvera dans chacune de ces chaînes l'expression </a:t>
            </a:r>
            <a:r>
              <a:rPr lang="fr-FR" sz="1200" dirty="0" err="1"/>
              <a:t>régulièrechat</a:t>
            </a:r>
            <a:r>
              <a:rPr lang="fr-FR" sz="1200" dirty="0"/>
              <a:t>*. Traduite en français, cette expression signifie : « on recherche une </a:t>
            </a:r>
            <a:r>
              <a:rPr lang="fr-FR" sz="1200" dirty="0" err="1"/>
              <a:t>lettrecsuivie</a:t>
            </a:r>
            <a:r>
              <a:rPr lang="fr-FR" sz="1200" dirty="0"/>
              <a:t> d'une </a:t>
            </a:r>
            <a:r>
              <a:rPr lang="fr-FR" sz="1200" dirty="0" err="1"/>
              <a:t>lettrehsuivie</a:t>
            </a:r>
            <a:r>
              <a:rPr lang="fr-FR" sz="1200" dirty="0"/>
              <a:t> d'une </a:t>
            </a:r>
            <a:r>
              <a:rPr lang="fr-FR" sz="1200" dirty="0" err="1"/>
              <a:t>lettreasuivie</a:t>
            </a:r>
            <a:r>
              <a:rPr lang="fr-FR" sz="1200" dirty="0"/>
              <a:t>, éventuellement, d'une </a:t>
            </a:r>
            <a:r>
              <a:rPr lang="fr-FR" sz="1200" dirty="0" err="1"/>
              <a:t>lettretqu'on</a:t>
            </a:r>
            <a:r>
              <a:rPr lang="fr-FR" sz="1200" dirty="0"/>
              <a:t>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Tree>
    <p:extLst>
      <p:ext uri="{BB962C8B-B14F-4D97-AF65-F5344CB8AC3E}">
        <p14:creationId xmlns:p14="http://schemas.microsoft.com/office/powerpoint/2010/main" val="98310625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a:t>
              </a:r>
              <a:r>
                <a:rPr lang="fr-FR" sz="1200" dirty="0" err="1"/>
                <a:t>joan</a:t>
              </a:r>
              <a:r>
                <a:rPr lang="fr-FR" sz="1200" dirty="0"/>
                <a:t> </a:t>
              </a:r>
              <a:r>
                <a:rPr lang="fr-FR" sz="1200" dirty="0" err="1"/>
                <a:t>baez</a:t>
              </a:r>
              <a:r>
                <a:rPr lang="fr-FR" sz="1200" dirty="0"/>
                <a:t>'.</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Tree>
    <p:extLst>
      <p:ext uri="{BB962C8B-B14F-4D97-AF65-F5344CB8AC3E}">
        <p14:creationId xmlns:p14="http://schemas.microsoft.com/office/powerpoint/2010/main" val="243377747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t>
            </a:r>
            <a:r>
              <a:rPr lang="fr-FR" sz="1200" dirty="0" err="1"/>
              <a:t>abcd</a:t>
            </a:r>
            <a:r>
              <a:rPr lang="fr-FR" sz="1200" dirty="0"/>
              <a:t>], cela signifie : l'une des lettres </a:t>
            </a:r>
            <a:r>
              <a:rPr lang="fr-FR" sz="1200" dirty="0" err="1"/>
              <a:t>parmia,b,cetd</a:t>
            </a:r>
            <a:r>
              <a:rPr lang="fr-FR" sz="1200" dirty="0"/>
              <a:t>.</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Tree>
    <p:extLst>
      <p:ext uri="{BB962C8B-B14F-4D97-AF65-F5344CB8AC3E}">
        <p14:creationId xmlns:p14="http://schemas.microsoft.com/office/powerpoint/2010/main" val="16209063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t>
            </a:r>
            <a:r>
              <a:rPr lang="fr-FR" sz="1200" dirty="0" err="1"/>
              <a:t>anti-slash</a:t>
            </a:r>
            <a:r>
              <a:rPr lang="fr-FR" sz="1200" dirty="0"/>
              <a:t>\.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Tree>
    <p:extLst>
      <p:ext uri="{BB962C8B-B14F-4D97-AF65-F5344CB8AC3E}">
        <p14:creationId xmlns:p14="http://schemas.microsoft.com/office/powerpoint/2010/main" val="3415958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Tree>
    <p:extLst>
      <p:ext uri="{BB962C8B-B14F-4D97-AF65-F5344CB8AC3E}">
        <p14:creationId xmlns:p14="http://schemas.microsoft.com/office/powerpoint/2010/main" val="33035406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a:t>
            </a:r>
            <a:r>
              <a:rPr lang="fr-FR" sz="1000" dirty="0" err="1">
                <a:solidFill>
                  <a:schemeClr val="bg1"/>
                </a:solidFill>
              </a:rPr>
              <a:t>re.match</a:t>
            </a:r>
            <a:r>
              <a:rPr lang="fr-FR" sz="1000" dirty="0">
                <a:solidFill>
                  <a:schemeClr val="bg1"/>
                </a:solidFill>
              </a:rPr>
              <a:t>(expression,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a:t>
            </a:r>
            <a:r>
              <a:rPr lang="fr-FR" sz="1000" dirty="0" err="1">
                <a:solidFill>
                  <a:schemeClr val="bg1"/>
                </a:solidFill>
              </a:rPr>
              <a:t>re.match</a:t>
            </a:r>
            <a:r>
              <a:rPr lang="fr-FR" sz="1000" dirty="0">
                <a:solidFill>
                  <a:schemeClr val="bg1"/>
                </a:solidFill>
              </a:rPr>
              <a:t>(expression,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a:t>
            </a:r>
            <a:r>
              <a:rPr lang="fr-FR" sz="1200" dirty="0" err="1"/>
              <a:t>XX</a:t>
            </a:r>
            <a:r>
              <a:rPr lang="fr-FR" sz="1200" dirty="0"/>
              <a:t> </a:t>
            </a:r>
            <a:r>
              <a:rPr lang="fr-FR" sz="1200" dirty="0" err="1"/>
              <a:t>XX</a:t>
            </a:r>
            <a:r>
              <a:rPr lang="fr-FR" sz="1200" dirty="0"/>
              <a:t> </a:t>
            </a:r>
            <a:r>
              <a:rPr lang="fr-FR" sz="1200" dirty="0" err="1"/>
              <a:t>XX</a:t>
            </a:r>
            <a:endParaRPr lang="fr-FR" sz="1200" dirty="0"/>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Tree>
    <p:extLst>
      <p:ext uri="{BB962C8B-B14F-4D97-AF65-F5344CB8AC3E}">
        <p14:creationId xmlns:p14="http://schemas.microsoft.com/office/powerpoint/2010/main" val="129128836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a:t>
            </a:r>
            <a:r>
              <a:rPr lang="fr-FR" sz="1200" dirty="0" err="1"/>
              <a:t>circonflexe^qui</a:t>
            </a:r>
            <a:r>
              <a:rPr lang="fr-FR" sz="1200" dirty="0"/>
              <a:t> veut dire qu'on cherche l'expression au début de la chaîne. Vous pouvez aussi voir, à la fin de la regex, le </a:t>
            </a:r>
            <a:r>
              <a:rPr lang="fr-FR" sz="1200" dirty="0" err="1"/>
              <a:t>symbole$qui</a:t>
            </a:r>
            <a:r>
              <a:rPr lang="fr-FR" sz="1200" dirty="0"/>
              <a:t>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a:t>
            </a:r>
            <a:r>
              <a:rPr lang="fr-FR" sz="1200" dirty="0" err="1"/>
              <a:t>signe?qui</a:t>
            </a:r>
            <a:r>
              <a:rPr lang="fr-FR" sz="1200" dirty="0"/>
              <a:t>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Tree>
    <p:extLst>
      <p:ext uri="{BB962C8B-B14F-4D97-AF65-F5344CB8AC3E}">
        <p14:creationId xmlns:p14="http://schemas.microsoft.com/office/powerpoint/2010/main" val="390453113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Tree>
    <p:extLst>
      <p:ext uri="{BB962C8B-B14F-4D97-AF65-F5344CB8AC3E}">
        <p14:creationId xmlns:p14="http://schemas.microsoft.com/office/powerpoint/2010/main" val="182877546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re.sub</a:t>
            </a:r>
            <a:r>
              <a:rPr lang="fr-FR" sz="1000" dirty="0">
                <a:solidFill>
                  <a:schemeClr val="bg1"/>
                </a:solidFill>
              </a:rPr>
              <a:t>(r"(ab)",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Tree>
    <p:extLst>
      <p:ext uri="{BB962C8B-B14F-4D97-AF65-F5344CB8AC3E}">
        <p14:creationId xmlns:p14="http://schemas.microsoft.com/office/powerpoint/2010/main" val="21463952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a:t>
            </a:r>
            <a:r>
              <a:rPr lang="fr-FR" sz="1000" dirty="0" err="1">
                <a:solidFill>
                  <a:schemeClr val="bg1"/>
                </a:solidFill>
              </a:rPr>
              <a:t>re.sub</a:t>
            </a:r>
            <a:r>
              <a:rPr lang="fr-FR" sz="1000" dirty="0">
                <a:solidFill>
                  <a:schemeClr val="bg1"/>
                </a:solidFill>
              </a:rPr>
              <a:t>(</a:t>
            </a:r>
            <a:r>
              <a:rPr lang="fr-FR" sz="1000" dirty="0" err="1">
                <a:solidFill>
                  <a:schemeClr val="bg1"/>
                </a:solidFill>
              </a:rPr>
              <a:t>r"id</a:t>
            </a:r>
            <a:r>
              <a:rPr lang="fr-FR" sz="1000" dirty="0">
                <a:solidFill>
                  <a:schemeClr val="bg1"/>
                </a:solidFill>
              </a:rPr>
              <a:t>=(?P&lt;id&gt;[0-9]+)", </a:t>
            </a:r>
            <a:r>
              <a:rPr lang="fr-FR" sz="1000" dirty="0" err="1">
                <a:solidFill>
                  <a:schemeClr val="bg1"/>
                </a:solidFill>
              </a:rPr>
              <a:t>r"id</a:t>
            </a:r>
            <a:r>
              <a:rPr lang="fr-FR" sz="1000" dirty="0">
                <a:solidFill>
                  <a:schemeClr val="bg1"/>
                </a:solidFill>
              </a:rPr>
              <a:t>[\g&lt;id&gt;]",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a:t>
            </a:r>
            <a:r>
              <a:rPr lang="fr-FR" sz="1200" dirty="0" err="1"/>
              <a:t>modulerepropose</a:t>
            </a:r>
            <a:r>
              <a:rPr lang="fr-FR" sz="1200" dirty="0"/>
              <a:t>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Tree>
    <p:extLst>
      <p:ext uri="{BB962C8B-B14F-4D97-AF65-F5344CB8AC3E}">
        <p14:creationId xmlns:p14="http://schemas.microsoft.com/office/powerpoint/2010/main" val="271592692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re.search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a:t>
            </a:r>
            <a:r>
              <a:rPr lang="fr-FR" sz="1000" dirty="0" err="1">
                <a:solidFill>
                  <a:schemeClr val="bg1"/>
                </a:solidFill>
              </a:rPr>
              <a:t>re.compile</a:t>
            </a:r>
            <a:r>
              <a:rPr lang="fr-FR" sz="1000" dirty="0">
                <a:solidFill>
                  <a:schemeClr val="bg1"/>
                </a:solidFill>
              </a:rPr>
              <a:t>(</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a:t>
            </a:r>
            <a:r>
              <a:rPr lang="fr-FR" sz="1200" dirty="0" err="1"/>
              <a:t>dontsearchetsubque</a:t>
            </a:r>
            <a:r>
              <a:rPr lang="fr-FR" sz="1200" dirty="0"/>
              <a:t> nous avons vu plus haut. À la différence des fonctions du </a:t>
            </a:r>
            <a:r>
              <a:rPr lang="fr-FR" sz="1200" dirty="0" err="1"/>
              <a:t>modulereportant</a:t>
            </a:r>
            <a:r>
              <a:rPr lang="fr-FR" sz="1200" dirty="0"/>
              <a: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a:t>
            </a:r>
            <a:r>
              <a:rPr lang="fr-FR" sz="1000" dirty="0" err="1">
                <a:solidFill>
                  <a:schemeClr val="bg1"/>
                </a:solidFill>
              </a:rPr>
              <a:t>re.compile</a:t>
            </a:r>
            <a:r>
              <a:rPr lang="fr-FR" sz="1000" dirty="0">
                <a:solidFill>
                  <a:schemeClr val="bg1"/>
                </a:solidFill>
              </a:rPr>
              <a:t>(</a:t>
            </a:r>
            <a:r>
              <a:rPr lang="fr-FR" sz="1000" dirty="0" err="1">
                <a:solidFill>
                  <a:schemeClr val="bg1"/>
                </a:solidFill>
              </a:rPr>
              <a:t>chn_mdp</a:t>
            </a:r>
            <a:r>
              <a:rPr lang="fr-FR" sz="1000" dirty="0">
                <a:solidFill>
                  <a:schemeClr val="bg1"/>
                </a:solidFill>
              </a:rPr>
              <a:t>)</a:t>
            </a:r>
          </a:p>
          <a:p>
            <a:r>
              <a:rPr lang="fr-FR" sz="1000" dirty="0" err="1">
                <a:solidFill>
                  <a:schemeClr val="bg1"/>
                </a:solidFill>
              </a:rPr>
              <a:t>mot_de_passe</a:t>
            </a:r>
            <a:r>
              <a:rPr lang="fr-FR" sz="1000" dirty="0">
                <a:solidFill>
                  <a:schemeClr val="bg1"/>
                </a:solidFill>
              </a:rPr>
              <a:t>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a:t>
            </a:r>
            <a:r>
              <a:rPr lang="fr-FR" sz="1000" dirty="0" err="1">
                <a:solidFill>
                  <a:schemeClr val="bg1"/>
                </a:solidFill>
              </a:rPr>
              <a:t>mot_de_passe</a:t>
            </a:r>
            <a:r>
              <a:rPr lang="fr-FR" sz="1000" dirty="0">
                <a:solidFill>
                  <a:schemeClr val="bg1"/>
                </a:solidFill>
              </a:rPr>
              <a:t>) is None:</a:t>
            </a:r>
          </a:p>
          <a:p>
            <a:r>
              <a:rPr lang="fr-FR" sz="1000" dirty="0">
                <a:solidFill>
                  <a:schemeClr val="bg1"/>
                </a:solidFill>
              </a:rPr>
              <a:t>    </a:t>
            </a:r>
            <a:r>
              <a:rPr lang="fr-FR" sz="1000" dirty="0" err="1">
                <a:solidFill>
                  <a:schemeClr val="bg1"/>
                </a:solidFill>
              </a:rPr>
              <a:t>mot_de_passe</a:t>
            </a:r>
            <a:r>
              <a:rPr lang="fr-FR" sz="1000" dirty="0">
                <a:solidFill>
                  <a:schemeClr val="bg1"/>
                </a:solidFill>
              </a:rPr>
              <a:t> = input("Tapez votre mot de passe : ")</a:t>
            </a:r>
          </a:p>
        </p:txBody>
      </p:sp>
    </p:spTree>
    <p:extLst>
      <p:ext uri="{BB962C8B-B14F-4D97-AF65-F5344CB8AC3E}">
        <p14:creationId xmlns:p14="http://schemas.microsoft.com/office/powerpoint/2010/main" val="158271658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Tree>
    <p:extLst>
      <p:ext uri="{BB962C8B-B14F-4D97-AF65-F5344CB8AC3E}">
        <p14:creationId xmlns:p14="http://schemas.microsoft.com/office/powerpoint/2010/main" val="16384362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94609391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Tree>
    <p:extLst>
      <p:ext uri="{BB962C8B-B14F-4D97-AF65-F5344CB8AC3E}">
        <p14:creationId xmlns:p14="http://schemas.microsoft.com/office/powerpoint/2010/main" val="33725487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a:t>
            </a:r>
            <a:r>
              <a:rPr lang="fr-FR" sz="1200" dirty="0" err="1"/>
              <a:t>Generic</a:t>
            </a:r>
            <a:r>
              <a:rPr lang="fr-FR" sz="1200" dirty="0"/>
              <a:t>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a:t>
            </a:r>
            <a:r>
              <a:rPr lang="fr-FR" sz="1200" dirty="0" err="1"/>
              <a:t>Epoch</a:t>
            </a:r>
            <a:r>
              <a:rPr lang="fr-FR" sz="1200" dirty="0"/>
              <a:t>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a:t>
            </a:r>
            <a:r>
              <a:rPr lang="fr-FR" sz="1200" dirty="0" err="1"/>
              <a:t>Epoch</a:t>
            </a:r>
            <a:r>
              <a:rPr lang="fr-FR" sz="1200" dirty="0"/>
              <a:t>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a:t>
            </a:r>
            <a:r>
              <a:rPr lang="en-US" sz="1000" dirty="0" err="1">
                <a:solidFill>
                  <a:schemeClr val="bg1"/>
                </a:solidFill>
              </a:rPr>
              <a:t>time.time</a:t>
            </a:r>
            <a:r>
              <a:rPr lang="en-US" sz="1000" dirty="0">
                <a:solidFill>
                  <a:schemeClr val="bg1"/>
                </a:solidFill>
              </a:rPr>
              <a:t>()</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Tree>
    <p:extLst>
      <p:ext uri="{BB962C8B-B14F-4D97-AF65-F5344CB8AC3E}">
        <p14:creationId xmlns:p14="http://schemas.microsoft.com/office/powerpoint/2010/main" val="1549340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a:t>
            </a:r>
            <a:r>
              <a:rPr lang="fr-FR" sz="6000" dirty="0" err="1">
                <a:solidFill>
                  <a:schemeClr val="accent5">
                    <a:lumMod val="75000"/>
                  </a:schemeClr>
                </a:solidFill>
              </a:rPr>
              <a:t>indexing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Tree>
    <p:extLst>
      <p:ext uri="{BB962C8B-B14F-4D97-AF65-F5344CB8AC3E}">
        <p14:creationId xmlns:p14="http://schemas.microsoft.com/office/powerpoint/2010/main" val="274918436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a:t>
            </a:r>
            <a:r>
              <a:rPr lang="fr-FR" sz="1000" dirty="0" err="1">
                <a:solidFill>
                  <a:schemeClr val="bg1"/>
                </a:solidFill>
              </a:rPr>
              <a:t>time.time</a:t>
            </a:r>
            <a:r>
              <a:rPr lang="fr-FR" sz="1000" dirty="0">
                <a:solidFill>
                  <a:schemeClr val="bg1"/>
                </a:solidFill>
              </a:rPr>
              <a:t>()</a:t>
            </a:r>
          </a:p>
          <a:p>
            <a:r>
              <a:rPr lang="fr-FR" sz="1000" dirty="0">
                <a:solidFill>
                  <a:schemeClr val="bg1"/>
                </a:solidFill>
              </a:rPr>
              <a:t>&gt;&gt;&gt; # On attend quelques secondes avant de taper la commande suivante</a:t>
            </a:r>
          </a:p>
          <a:p>
            <a:r>
              <a:rPr lang="fr-FR" sz="1000" dirty="0">
                <a:solidFill>
                  <a:schemeClr val="bg1"/>
                </a:solidFill>
              </a:rPr>
              <a:t>... fin = </a:t>
            </a:r>
            <a:r>
              <a:rPr lang="fr-FR" sz="1000" dirty="0" err="1">
                <a:solidFill>
                  <a:schemeClr val="bg1"/>
                </a:solidFill>
              </a:rPr>
              <a:t>time.time</a:t>
            </a:r>
            <a:r>
              <a:rPr lang="fr-FR" sz="1000" dirty="0">
                <a:solidFill>
                  <a:schemeClr val="bg1"/>
                </a:solidFill>
              </a:rPr>
              <a:t>()</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Tree>
    <p:extLst>
      <p:ext uri="{BB962C8B-B14F-4D97-AF65-F5344CB8AC3E}">
        <p14:creationId xmlns:p14="http://schemas.microsoft.com/office/powerpoint/2010/main" val="302556209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err="1">
                <a:solidFill>
                  <a:schemeClr val="bg1"/>
                </a:solidFill>
              </a:rPr>
              <a:t>time.localtime</a:t>
            </a:r>
            <a:r>
              <a:rPr lang="fr-FR" sz="1000" dirty="0">
                <a:solidFill>
                  <a:schemeClr val="bg1"/>
                </a:solidFill>
              </a:rPr>
              <a:t>()</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a:t>
            </a:r>
            <a:r>
              <a:rPr lang="fr-FR" sz="1200" dirty="0" err="1"/>
              <a:t>tm_year</a:t>
            </a:r>
            <a:r>
              <a:rPr lang="fr-FR" sz="1200" dirty="0"/>
              <a:t>: l'année sous la forme d'un entier ;</a:t>
            </a:r>
          </a:p>
          <a:p>
            <a:endParaRPr lang="fr-FR" sz="1200" dirty="0"/>
          </a:p>
          <a:p>
            <a:r>
              <a:rPr lang="fr-FR" sz="1200" dirty="0"/>
              <a:t>    </a:t>
            </a:r>
            <a:r>
              <a:rPr lang="fr-FR" sz="1200" dirty="0" err="1"/>
              <a:t>tm_mon</a:t>
            </a:r>
            <a:r>
              <a:rPr lang="fr-FR" sz="1200" dirty="0"/>
              <a:t>: le numéro du mois (entre 1 et 12) ;</a:t>
            </a:r>
          </a:p>
          <a:p>
            <a:endParaRPr lang="fr-FR" sz="1200" dirty="0"/>
          </a:p>
          <a:p>
            <a:r>
              <a:rPr lang="fr-FR" sz="1200" dirty="0"/>
              <a:t>    </a:t>
            </a:r>
            <a:r>
              <a:rPr lang="fr-FR" sz="1200" dirty="0" err="1"/>
              <a:t>tm_mday</a:t>
            </a:r>
            <a:r>
              <a:rPr lang="fr-FR" sz="1200" dirty="0"/>
              <a:t>: le numéro du jour du mois (entre 1 et 31, variant d'un mois et d'une année à l'autre) ;</a:t>
            </a:r>
          </a:p>
          <a:p>
            <a:endParaRPr lang="fr-FR" sz="1200" dirty="0"/>
          </a:p>
          <a:p>
            <a:r>
              <a:rPr lang="fr-FR" sz="1200" dirty="0"/>
              <a:t>    </a:t>
            </a:r>
            <a:r>
              <a:rPr lang="fr-FR" sz="1200" dirty="0" err="1"/>
              <a:t>tm_hour</a:t>
            </a:r>
            <a:r>
              <a:rPr lang="fr-FR" sz="1200" dirty="0"/>
              <a:t>: l'heure du jour (entre 0 et 23) ;</a:t>
            </a:r>
          </a:p>
          <a:p>
            <a:endParaRPr lang="fr-FR" sz="1200" dirty="0"/>
          </a:p>
          <a:p>
            <a:r>
              <a:rPr lang="fr-FR" sz="1200" dirty="0"/>
              <a:t>    </a:t>
            </a:r>
            <a:r>
              <a:rPr lang="fr-FR" sz="1200" dirty="0" err="1"/>
              <a:t>tm_min</a:t>
            </a:r>
            <a:r>
              <a:rPr lang="fr-FR" sz="1200" dirty="0"/>
              <a:t>: le nombre de minutes (entre 0 et 59) ;</a:t>
            </a:r>
          </a:p>
          <a:p>
            <a:endParaRPr lang="fr-FR" sz="1200" dirty="0"/>
          </a:p>
          <a:p>
            <a:r>
              <a:rPr lang="fr-FR" sz="1200" dirty="0"/>
              <a:t>    </a:t>
            </a:r>
            <a:r>
              <a:rPr lang="fr-FR" sz="1200" dirty="0" err="1"/>
              <a:t>tm_sec</a:t>
            </a:r>
            <a:r>
              <a:rPr lang="fr-FR" sz="1200" dirty="0"/>
              <a:t>: le nombre de secondes (entre 0 et 61, même si on n'utilisera ici que les valeurs de 0 à 59, c'est bien suffisant) ;</a:t>
            </a:r>
          </a:p>
          <a:p>
            <a:endParaRPr lang="fr-FR" sz="1200" dirty="0"/>
          </a:p>
          <a:p>
            <a:r>
              <a:rPr lang="fr-FR" sz="1200" dirty="0"/>
              <a:t>    </a:t>
            </a:r>
            <a:r>
              <a:rPr lang="fr-FR" sz="1200" dirty="0" err="1"/>
              <a:t>tm_wday</a:t>
            </a:r>
            <a:r>
              <a:rPr lang="fr-FR" sz="1200" dirty="0"/>
              <a:t>: un entier représentant le jour de la semaine (entre 0 et 6, 0 correspond par défaut au lundi) ;</a:t>
            </a:r>
          </a:p>
          <a:p>
            <a:endParaRPr lang="fr-FR" sz="1200" dirty="0"/>
          </a:p>
          <a:p>
            <a:r>
              <a:rPr lang="fr-FR" sz="1200" dirty="0"/>
              <a:t>    </a:t>
            </a:r>
            <a:r>
              <a:rPr lang="fr-FR" sz="1200" dirty="0" err="1"/>
              <a:t>tm_yday</a:t>
            </a:r>
            <a:r>
              <a:rPr lang="fr-FR" sz="1200" dirty="0"/>
              <a:t>: le jour de l'année, entre 1 et 366 ;</a:t>
            </a:r>
          </a:p>
          <a:p>
            <a:endParaRPr lang="fr-FR" sz="1200" dirty="0"/>
          </a:p>
          <a:p>
            <a:r>
              <a:rPr lang="fr-FR" sz="1200" dirty="0"/>
              <a:t>    </a:t>
            </a:r>
            <a:r>
              <a:rPr lang="fr-FR" sz="1200" dirty="0" err="1"/>
              <a:t>tm_isdst</a:t>
            </a:r>
            <a:r>
              <a:rPr lang="fr-FR" sz="1200" dirty="0"/>
              <a:t>: un entier représentant le changement d'heure local.</a:t>
            </a:r>
          </a:p>
          <a:p>
            <a:endParaRPr lang="fr-FR" sz="1200" dirty="0"/>
          </a:p>
          <a:p>
            <a:r>
              <a:rPr lang="fr-FR" sz="1200" dirty="0"/>
              <a:t>Comme toujours, si vous voulez en apprendre plus, je vous renvoie à la documentation officielle du </a:t>
            </a:r>
            <a:r>
              <a:rPr lang="fr-FR" sz="1200" dirty="0" err="1"/>
              <a:t>moduletime</a:t>
            </a:r>
            <a:r>
              <a:rPr lang="fr-FR" sz="1200" dirty="0"/>
              <a:t>.</a:t>
            </a:r>
          </a:p>
          <a:p>
            <a:endParaRPr lang="fr-FR" sz="1200" dirty="0"/>
          </a:p>
          <a:p>
            <a:r>
              <a:rPr lang="fr-FR" sz="1200" dirty="0"/>
              <a:t>Comme je l'ai dit plus haut, nous allons utiliser la </a:t>
            </a:r>
            <a:r>
              <a:rPr lang="fr-FR" sz="1200" dirty="0" err="1"/>
              <a:t>fonctionlocaltime</a:t>
            </a:r>
            <a:r>
              <a:rPr lang="fr-FR" sz="1200" dirty="0"/>
              <a:t>. Elle prend un paramètre optionnel : le timestamp tel que nous l'avons découvert plus haut. Si ce paramètre n'est pas </a:t>
            </a:r>
            <a:r>
              <a:rPr lang="fr-FR" sz="1200" dirty="0" err="1"/>
              <a:t>précisé,localtimeutilisera</a:t>
            </a:r>
            <a:r>
              <a:rPr lang="fr-FR" sz="1200" dirty="0"/>
              <a:t> </a:t>
            </a:r>
            <a:r>
              <a:rPr lang="fr-FR" sz="1200" dirty="0" err="1"/>
              <a:t>automatiquementtime.time</a:t>
            </a:r>
            <a:r>
              <a:rPr lang="fr-FR" sz="1200" dirty="0"/>
              <a:t>()et renverra donc la date et l'heure actuelles.</a:t>
            </a:r>
          </a:p>
        </p:txBody>
      </p:sp>
    </p:spTree>
    <p:extLst>
      <p:ext uri="{BB962C8B-B14F-4D97-AF65-F5344CB8AC3E}">
        <p14:creationId xmlns:p14="http://schemas.microsoft.com/office/powerpoint/2010/main" val="101804707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a:t>
            </a:r>
            <a:r>
              <a:rPr lang="fr-FR" sz="1000" dirty="0" err="1">
                <a:solidFill>
                  <a:schemeClr val="bg1"/>
                </a:solidFill>
              </a:rPr>
              <a:t>tm_year</a:t>
            </a:r>
            <a:r>
              <a:rPr lang="fr-FR" sz="1000" dirty="0">
                <a:solidFill>
                  <a:schemeClr val="bg1"/>
                </a:solidFill>
              </a:rPr>
              <a:t>=2011,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a:t>
            </a:r>
            <a:r>
              <a:rPr lang="fr-FR" sz="1000" dirty="0" err="1">
                <a:solidFill>
                  <a:schemeClr val="bg1"/>
                </a:solidFill>
              </a:rPr>
              <a:t>tm_year</a:t>
            </a:r>
            <a:r>
              <a:rPr lang="fr-FR" sz="1000" dirty="0">
                <a:solidFill>
                  <a:schemeClr val="bg1"/>
                </a:solidFill>
              </a:rPr>
              <a:t>=2011,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a:t>
            </a:r>
            <a:r>
              <a:rPr lang="fr-FR" sz="1000" dirty="0" err="1">
                <a:solidFill>
                  <a:schemeClr val="bg1"/>
                </a:solidFill>
              </a:rPr>
              <a:t>tm_year</a:t>
            </a:r>
            <a:r>
              <a:rPr lang="fr-FR" sz="1000" dirty="0">
                <a:solidFill>
                  <a:schemeClr val="bg1"/>
                </a:solidFill>
              </a:rPr>
              <a:t>=2011,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err="1"/>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a:t>
            </a:r>
            <a:r>
              <a:rPr lang="fr-FR" sz="1200" dirty="0" err="1"/>
              <a:t>estsleepet</a:t>
            </a:r>
            <a:r>
              <a:rPr lang="fr-FR" sz="1200" dirty="0"/>
              <a: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time.sleep</a:t>
            </a:r>
            <a:r>
              <a:rPr lang="fr-FR" sz="1000" dirty="0">
                <a:solidFill>
                  <a:schemeClr val="bg1"/>
                </a:solidFill>
              </a:rPr>
              <a:t>(3.5)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Tree>
    <p:extLst>
      <p:ext uri="{BB962C8B-B14F-4D97-AF65-F5344CB8AC3E}">
        <p14:creationId xmlns:p14="http://schemas.microsoft.com/office/powerpoint/2010/main" val="352698392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err="1">
                <a:solidFill>
                  <a:schemeClr val="bg1"/>
                </a:solidFill>
              </a:rPr>
              <a:t>time.strftime</a:t>
            </a:r>
            <a:r>
              <a:rPr lang="fr-FR" sz="1000" dirty="0">
                <a:solidFill>
                  <a:schemeClr val="bg1"/>
                </a:solidFill>
              </a:rPr>
              <a:t>('%Y')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Tree>
    <p:extLst>
      <p:ext uri="{BB962C8B-B14F-4D97-AF65-F5344CB8AC3E}">
        <p14:creationId xmlns:p14="http://schemas.microsoft.com/office/powerpoint/2010/main" val="143966570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a:t>
            </a:r>
            <a:r>
              <a:rPr lang="fr-FR" sz="1200" dirty="0" err="1"/>
              <a:t>moduletimepropose</a:t>
            </a:r>
            <a:r>
              <a:rPr lang="fr-FR" sz="1200" dirty="0"/>
              <a:t>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a:t>
            </a:r>
            <a:r>
              <a:rPr lang="fr-FR" sz="1200" dirty="0" err="1"/>
              <a:t>moduletime</a:t>
            </a:r>
            <a:r>
              <a:rPr lang="fr-FR" sz="1200" dirty="0"/>
              <a:t>.</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Tree>
    <p:extLst>
      <p:ext uri="{BB962C8B-B14F-4D97-AF65-F5344CB8AC3E}">
        <p14:creationId xmlns:p14="http://schemas.microsoft.com/office/powerpoint/2010/main" val="89909694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Tree>
    <p:extLst>
      <p:ext uri="{BB962C8B-B14F-4D97-AF65-F5344CB8AC3E}">
        <p14:creationId xmlns:p14="http://schemas.microsoft.com/office/powerpoint/2010/main" val="225292456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err="1"/>
              <a:t>Hour</a:t>
            </a:r>
            <a:r>
              <a:rPr lang="fr-FR" sz="1200" dirty="0"/>
              <a:t>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err="1"/>
              <a:t>Microsecond</a:t>
            </a:r>
            <a:r>
              <a:rPr lang="fr-FR" sz="1200" dirty="0"/>
              <a:t> (0 par défaut) : la précision de l'heure en micro-secondes, entre 0 et 1.000.000 ;</a:t>
            </a:r>
          </a:p>
          <a:p>
            <a:pPr marL="628650" lvl="1" indent="-171450">
              <a:buFont typeface="Arial" panose="020B0604020202020204" pitchFamily="34" charset="0"/>
              <a:buChar char="•"/>
            </a:pPr>
            <a:r>
              <a:rPr lang="fr-FR" sz="1200" i="1" dirty="0" err="1"/>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Tree>
    <p:extLst>
      <p:ext uri="{BB962C8B-B14F-4D97-AF65-F5344CB8AC3E}">
        <p14:creationId xmlns:p14="http://schemas.microsoft.com/office/powerpoint/2010/main" val="194532808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Tree>
    <p:extLst>
      <p:ext uri="{BB962C8B-B14F-4D97-AF65-F5344CB8AC3E}">
        <p14:creationId xmlns:p14="http://schemas.microsoft.com/office/powerpoint/2010/main" val="373785079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Tree>
    <p:extLst>
      <p:ext uri="{BB962C8B-B14F-4D97-AF65-F5344CB8AC3E}">
        <p14:creationId xmlns:p14="http://schemas.microsoft.com/office/powerpoint/2010/main" val="35729884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961063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a:t>
            </a:r>
            <a:r>
              <a:rPr lang="fr-FR" sz="6000" dirty="0" err="1">
                <a:solidFill>
                  <a:schemeClr val="accent5">
                    <a:lumMod val="75000"/>
                  </a:schemeClr>
                </a:solidFill>
              </a:rPr>
              <a:t>indexing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Tree>
    <p:extLst>
      <p:ext uri="{BB962C8B-B14F-4D97-AF65-F5344CB8AC3E}">
        <p14:creationId xmlns:p14="http://schemas.microsoft.com/office/powerpoint/2010/main" val="86369691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Tree>
    <p:extLst>
      <p:ext uri="{BB962C8B-B14F-4D97-AF65-F5344CB8AC3E}">
        <p14:creationId xmlns:p14="http://schemas.microsoft.com/office/powerpoint/2010/main" val="243041061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Tree>
    <p:extLst>
      <p:ext uri="{BB962C8B-B14F-4D97-AF65-F5344CB8AC3E}">
        <p14:creationId xmlns:p14="http://schemas.microsoft.com/office/powerpoint/2010/main" val="183013855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Tree>
    <p:extLst>
      <p:ext uri="{BB962C8B-B14F-4D97-AF65-F5344CB8AC3E}">
        <p14:creationId xmlns:p14="http://schemas.microsoft.com/office/powerpoint/2010/main" val="166671294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a:t>
            </a:r>
            <a:r>
              <a:rPr lang="fr-FR" sz="1200" dirty="0" err="1"/>
              <a:t>sys.stdout</a:t>
            </a:r>
            <a:r>
              <a:rPr lang="fr-FR" sz="1200" dirty="0"/>
              <a: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err="1"/>
              <a:t>getcwd</a:t>
            </a:r>
            <a:r>
              <a:rPr lang="fr-FR" sz="1200" dirty="0"/>
              <a:t> (</a:t>
            </a:r>
            <a:r>
              <a:rPr lang="fr-FR" sz="1200" dirty="0" err="1"/>
              <a:t>Get</a:t>
            </a:r>
            <a:r>
              <a:rPr lang="fr-FR" sz="1200" dirty="0"/>
              <a:t> </a:t>
            </a:r>
            <a:r>
              <a:rPr lang="fr-FR" sz="1200" dirty="0" err="1"/>
              <a:t>Current</a:t>
            </a:r>
            <a:r>
              <a:rPr lang="fr-FR" sz="1200" dirty="0"/>
              <a:t> </a:t>
            </a:r>
            <a:r>
              <a:rPr lang="fr-FR" sz="1200" dirty="0" err="1"/>
              <a:t>Working</a:t>
            </a:r>
            <a:r>
              <a:rPr lang="fr-FR" sz="1200" dirty="0"/>
              <a:t> Directory).</a:t>
            </a:r>
          </a:p>
          <a:p>
            <a:r>
              <a:rPr lang="fr-FR" sz="1200" dirty="0"/>
              <a:t>Une petite subtilité : si vous essayez de faire appel à </a:t>
            </a:r>
            <a:r>
              <a:rPr lang="fr-FR" sz="1200" i="1" dirty="0" err="1"/>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a:t>
            </a:r>
            <a:r>
              <a:rPr lang="fr-FR" sz="1000" dirty="0" err="1">
                <a:solidFill>
                  <a:schemeClr val="bg1"/>
                </a:solidFill>
              </a:rPr>
              <a:t>stdout</a:t>
            </a:r>
            <a:r>
              <a:rPr lang="fr-FR" sz="1000" dirty="0">
                <a:solidFill>
                  <a:schemeClr val="bg1"/>
                </a:solidFill>
              </a:rPr>
              <a: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a:t>
            </a:r>
            <a:r>
              <a:rPr lang="fr-FR" sz="1200" dirty="0" err="1"/>
              <a:t>getcwd</a:t>
            </a:r>
            <a:r>
              <a:rPr lang="fr-FR" sz="1200" dirty="0"/>
              <a:t>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err="1">
                <a:solidFill>
                  <a:schemeClr val="bg1"/>
                </a:solidFill>
              </a:rPr>
              <a:t>os.getcwd</a:t>
            </a:r>
            <a:r>
              <a:rPr lang="fr-FR" sz="1000" dirty="0">
                <a:solidFill>
                  <a:schemeClr val="bg1"/>
                </a:solidFill>
              </a:rPr>
              <a:t>()</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a:t>
            </a:r>
            <a:r>
              <a:rPr lang="fr-FR" sz="1200" dirty="0" err="1"/>
              <a:t>stdin</a:t>
            </a:r>
            <a:r>
              <a:rPr lang="fr-FR" sz="1200" dirty="0"/>
              <a:t>__, sys.__</a:t>
            </a:r>
            <a:r>
              <a:rPr lang="fr-FR" sz="1200" dirty="0" err="1"/>
              <a:t>stdout</a:t>
            </a:r>
            <a:r>
              <a:rPr lang="fr-FR" sz="1200" dirty="0"/>
              <a:t>__ et sys.__</a:t>
            </a:r>
            <a:r>
              <a:rPr lang="fr-FR" sz="1200" dirty="0" err="1"/>
              <a:t>stderr</a:t>
            </a:r>
            <a:r>
              <a:rPr lang="fr-FR" sz="1200" dirty="0"/>
              <a:t>__.</a:t>
            </a:r>
          </a:p>
          <a:p>
            <a:endParaRPr lang="fr-FR" sz="1200" dirty="0"/>
          </a:p>
          <a:p>
            <a:r>
              <a:rPr lang="fr-FR" sz="1200" dirty="0"/>
              <a:t>La documentation de Python nous conseille malgré tout de garder de préférence les objets d'origine sous la main plutôt que d'aller les chercher dans sys.__</a:t>
            </a:r>
            <a:r>
              <a:rPr lang="fr-FR" sz="1200" dirty="0" err="1"/>
              <a:t>stdin</a:t>
            </a:r>
            <a:r>
              <a:rPr lang="fr-FR" sz="1200" dirty="0"/>
              <a:t>__, sys.__</a:t>
            </a:r>
            <a:r>
              <a:rPr lang="fr-FR" sz="1200" dirty="0" err="1"/>
              <a:t>stdout</a:t>
            </a:r>
            <a:r>
              <a:rPr lang="fr-FR" sz="1200" dirty="0"/>
              <a:t>__ et sys.__</a:t>
            </a:r>
            <a:r>
              <a:rPr lang="fr-FR" sz="1200" dirty="0" err="1"/>
              <a:t>stderr</a:t>
            </a:r>
            <a:r>
              <a:rPr lang="fr-FR" sz="1200" dirty="0"/>
              <a:t>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Tree>
    <p:extLst>
      <p:ext uri="{BB962C8B-B14F-4D97-AF65-F5344CB8AC3E}">
        <p14:creationId xmlns:p14="http://schemas.microsoft.com/office/powerpoint/2010/main" val="390458700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Tree>
    <p:extLst>
      <p:ext uri="{BB962C8B-B14F-4D97-AF65-F5344CB8AC3E}">
        <p14:creationId xmlns:p14="http://schemas.microsoft.com/office/powerpoint/2010/main" val="83648459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Tree>
    <p:extLst>
      <p:ext uri="{BB962C8B-B14F-4D97-AF65-F5344CB8AC3E}">
        <p14:creationId xmlns:p14="http://schemas.microsoft.com/office/powerpoint/2010/main" val="243682850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Tree>
    <p:extLst>
      <p:ext uri="{BB962C8B-B14F-4D97-AF65-F5344CB8AC3E}">
        <p14:creationId xmlns:p14="http://schemas.microsoft.com/office/powerpoint/2010/main" val="39689273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Tree>
    <p:extLst>
      <p:ext uri="{BB962C8B-B14F-4D97-AF65-F5344CB8AC3E}">
        <p14:creationId xmlns:p14="http://schemas.microsoft.com/office/powerpoint/2010/main" val="317118744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Tree>
    <p:extLst>
      <p:ext uri="{BB962C8B-B14F-4D97-AF65-F5344CB8AC3E}">
        <p14:creationId xmlns:p14="http://schemas.microsoft.com/office/powerpoint/2010/main" val="25613627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t>
            </a:r>
            <a:r>
              <a:rPr lang="fr-FR" sz="1200" dirty="0" err="1"/>
              <a:t>argv</a:t>
            </a:r>
            <a:r>
              <a:rPr lang="fr-FR" sz="1200" dirty="0"/>
              <a:t>.</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Tree>
    <p:extLst>
      <p:ext uri="{BB962C8B-B14F-4D97-AF65-F5344CB8AC3E}">
        <p14:creationId xmlns:p14="http://schemas.microsoft.com/office/powerpoint/2010/main" val="826034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a:t>
            </a:r>
            <a:r>
              <a:rPr lang="fr-FR" sz="6000" dirty="0" err="1">
                <a:solidFill>
                  <a:schemeClr val="accent5">
                    <a:lumMod val="75000"/>
                  </a:schemeClr>
                </a:solidFill>
              </a:rPr>
              <a:t>slicing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Tree>
    <p:extLst>
      <p:ext uri="{BB962C8B-B14F-4D97-AF65-F5344CB8AC3E}">
        <p14:creationId xmlns:p14="http://schemas.microsoft.com/office/powerpoint/2010/main" val="383531115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Tree>
    <p:extLst>
      <p:ext uri="{BB962C8B-B14F-4D97-AF65-F5344CB8AC3E}">
        <p14:creationId xmlns:p14="http://schemas.microsoft.com/office/powerpoint/2010/main" val="212232519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Tree>
    <p:extLst>
      <p:ext uri="{BB962C8B-B14F-4D97-AF65-F5344CB8AC3E}">
        <p14:creationId xmlns:p14="http://schemas.microsoft.com/office/powerpoint/2010/main" val="21529048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Tree>
    <p:extLst>
      <p:ext uri="{BB962C8B-B14F-4D97-AF65-F5344CB8AC3E}">
        <p14:creationId xmlns:p14="http://schemas.microsoft.com/office/powerpoint/2010/main" val="82288410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Tree>
    <p:extLst>
      <p:ext uri="{BB962C8B-B14F-4D97-AF65-F5344CB8AC3E}">
        <p14:creationId xmlns:p14="http://schemas.microsoft.com/office/powerpoint/2010/main" val="41815866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Tree>
    <p:extLst>
      <p:ext uri="{BB962C8B-B14F-4D97-AF65-F5344CB8AC3E}">
        <p14:creationId xmlns:p14="http://schemas.microsoft.com/office/powerpoint/2010/main" val="373478848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a:t>
            </a:r>
            <a:r>
              <a:rPr lang="fr-FR" sz="1200" dirty="0" err="1"/>
              <a:t>parse_args</a:t>
            </a:r>
            <a:r>
              <a:rPr lang="fr-FR" sz="1200" dirty="0"/>
              <a:t>()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Tree>
    <p:extLst>
      <p:ext uri="{BB962C8B-B14F-4D97-AF65-F5344CB8AC3E}">
        <p14:creationId xmlns:p14="http://schemas.microsoft.com/office/powerpoint/2010/main" val="403737946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a:t>
            </a:r>
            <a:r>
              <a:rPr lang="en-US" sz="1100" dirty="0" err="1">
                <a:solidFill>
                  <a:schemeClr val="bg1"/>
                </a:solidFill>
              </a:rPr>
              <a:t>nombre</a:t>
            </a:r>
            <a:r>
              <a:rPr lang="en-US" sz="1100" dirty="0">
                <a:solidFill>
                  <a:schemeClr val="bg1"/>
                </a:solidFill>
              </a:rPr>
              <a:t>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Tree>
    <p:extLst>
      <p:ext uri="{BB962C8B-B14F-4D97-AF65-F5344CB8AC3E}">
        <p14:creationId xmlns:p14="http://schemas.microsoft.com/office/powerpoint/2010/main" val="15303199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a:t>
            </a:r>
            <a:r>
              <a:rPr lang="en-US" sz="1100" dirty="0" err="1">
                <a:solidFill>
                  <a:schemeClr val="bg1"/>
                </a:solidFill>
              </a:rPr>
              <a:t>nombre</a:t>
            </a:r>
            <a:r>
              <a:rPr lang="en-US" sz="1100" dirty="0">
                <a:solidFill>
                  <a:schemeClr val="bg1"/>
                </a:solidFill>
              </a:rPr>
              <a:t>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a:t>
            </a:r>
            <a:r>
              <a:rPr lang="en-US" sz="1100" dirty="0" err="1">
                <a:solidFill>
                  <a:schemeClr val="bg1"/>
                </a:solidFill>
              </a:rPr>
              <a:t>nombre</a:t>
            </a:r>
            <a:r>
              <a:rPr lang="en-US" sz="1100" dirty="0">
                <a:solidFill>
                  <a:schemeClr val="bg1"/>
                </a:solidFill>
              </a:rPr>
              <a:t>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a:t>
            </a:r>
            <a:r>
              <a:rPr lang="en-US" sz="1100" dirty="0" err="1">
                <a:solidFill>
                  <a:schemeClr val="bg1"/>
                </a:solidFill>
              </a:rPr>
              <a:t>Vous</a:t>
            </a:r>
            <a:r>
              <a:rPr lang="en-US" sz="1100" dirty="0">
                <a:solidFill>
                  <a:schemeClr val="bg1"/>
                </a:solidFill>
              </a:rPr>
              <a:t> </a:t>
            </a:r>
            <a:r>
              <a:rPr lang="en-US" sz="1100" dirty="0" err="1">
                <a:solidFill>
                  <a:schemeClr val="bg1"/>
                </a:solidFill>
              </a:rPr>
              <a:t>avez</a:t>
            </a:r>
            <a:r>
              <a:rPr lang="en-US" sz="1100" dirty="0">
                <a:solidFill>
                  <a:schemeClr val="bg1"/>
                </a:solidFill>
              </a:rPr>
              <a:t> </a:t>
            </a:r>
            <a:r>
              <a:rPr lang="en-US" sz="1100" dirty="0" err="1">
                <a:solidFill>
                  <a:schemeClr val="bg1"/>
                </a:solidFill>
              </a:rPr>
              <a:t>précisé</a:t>
            </a:r>
            <a:r>
              <a:rPr lang="en-US" sz="1100" dirty="0">
                <a:solidFill>
                  <a:schemeClr val="bg1"/>
                </a:solidFill>
              </a:rPr>
              <a:t>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Tree>
    <p:extLst>
      <p:ext uri="{BB962C8B-B14F-4D97-AF65-F5344CB8AC3E}">
        <p14:creationId xmlns:p14="http://schemas.microsoft.com/office/powerpoint/2010/main" val="163799953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a:t>
            </a:r>
            <a:r>
              <a:rPr lang="en-US" sz="1100" dirty="0" err="1">
                <a:solidFill>
                  <a:schemeClr val="bg1"/>
                </a:solidFill>
              </a:rPr>
              <a:t>nombre</a:t>
            </a:r>
            <a:r>
              <a:rPr lang="en-US" sz="1100" dirty="0">
                <a:solidFill>
                  <a:schemeClr val="bg1"/>
                </a:solidFill>
              </a:rPr>
              <a:t>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Tree>
    <p:extLst>
      <p:ext uri="{BB962C8B-B14F-4D97-AF65-F5344CB8AC3E}">
        <p14:creationId xmlns:p14="http://schemas.microsoft.com/office/powerpoint/2010/main" val="346773845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a:t>
            </a:r>
            <a:r>
              <a:rPr lang="en-US" sz="1100" dirty="0" err="1">
                <a:solidFill>
                  <a:schemeClr val="bg1"/>
                </a:solidFill>
              </a:rPr>
              <a:t>nombre</a:t>
            </a:r>
            <a:r>
              <a:rPr lang="en-US" sz="1100" dirty="0">
                <a:solidFill>
                  <a:schemeClr val="bg1"/>
                </a:solidFill>
              </a:rPr>
              <a:t>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Tree>
    <p:extLst>
      <p:ext uri="{BB962C8B-B14F-4D97-AF65-F5344CB8AC3E}">
        <p14:creationId xmlns:p14="http://schemas.microsoft.com/office/powerpoint/2010/main" val="405902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a:t>
            </a:r>
            <a:r>
              <a:rPr lang="fr-FR" sz="6000" dirty="0" err="1">
                <a:solidFill>
                  <a:schemeClr val="accent5">
                    <a:lumMod val="75000"/>
                  </a:schemeClr>
                </a:solidFill>
              </a:rPr>
              <a:t>slicing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Tree>
    <p:extLst>
      <p:ext uri="{BB962C8B-B14F-4D97-AF65-F5344CB8AC3E}">
        <p14:creationId xmlns:p14="http://schemas.microsoft.com/office/powerpoint/2010/main" val="145300714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a:t>
            </a:r>
            <a:r>
              <a:rPr lang="en-US" sz="1100" dirty="0" err="1">
                <a:solidFill>
                  <a:schemeClr val="bg1"/>
                </a:solidFill>
              </a:rPr>
              <a:t>xpositional</a:t>
            </a:r>
            <a:r>
              <a:rPr lang="en-US" sz="1100" dirty="0">
                <a:solidFill>
                  <a:schemeClr val="bg1"/>
                </a:solidFill>
              </a:rPr>
              <a:t> arguments:</a:t>
            </a:r>
          </a:p>
          <a:p>
            <a:r>
              <a:rPr lang="en-US" sz="1100" dirty="0">
                <a:solidFill>
                  <a:schemeClr val="bg1"/>
                </a:solidFill>
              </a:rPr>
              <a:t>x le </a:t>
            </a:r>
            <a:r>
              <a:rPr lang="en-US" sz="1100" dirty="0" err="1">
                <a:solidFill>
                  <a:schemeClr val="bg1"/>
                </a:solidFill>
              </a:rPr>
              <a:t>nombre</a:t>
            </a:r>
            <a:r>
              <a:rPr lang="en-US" sz="1100" dirty="0">
                <a:solidFill>
                  <a:schemeClr val="bg1"/>
                </a:solidFill>
              </a:rPr>
              <a:t> à mettre au </a:t>
            </a:r>
            <a:r>
              <a:rPr lang="en-US" sz="1100" dirty="0" err="1">
                <a:solidFill>
                  <a:schemeClr val="bg1"/>
                </a:solidFill>
              </a:rPr>
              <a:t>carréoptional</a:t>
            </a:r>
            <a:r>
              <a:rPr lang="en-US" sz="1100" dirty="0">
                <a:solidFill>
                  <a:schemeClr val="bg1"/>
                </a:solidFill>
              </a:rPr>
              <a:t>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Tree>
    <p:extLst>
      <p:ext uri="{BB962C8B-B14F-4D97-AF65-F5344CB8AC3E}">
        <p14:creationId xmlns:p14="http://schemas.microsoft.com/office/powerpoint/2010/main" val="32481599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Tree>
    <p:extLst>
      <p:ext uri="{BB962C8B-B14F-4D97-AF65-F5344CB8AC3E}">
        <p14:creationId xmlns:p14="http://schemas.microsoft.com/office/powerpoint/2010/main" val="62786154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a:t>
            </a:r>
            <a:r>
              <a:rPr lang="de-DE" sz="1100" dirty="0" err="1">
                <a:solidFill>
                  <a:schemeClr val="bg1"/>
                </a:solidFill>
              </a:rPr>
              <a:t>import</a:t>
            </a:r>
            <a:r>
              <a:rPr lang="de-DE" sz="1100" dirty="0">
                <a:solidFill>
                  <a:schemeClr val="bg1"/>
                </a:solidFill>
              </a:rPr>
              <a:t> </a:t>
            </a:r>
            <a:r>
              <a:rPr lang="de-DE" sz="1100" dirty="0" err="1">
                <a:solidFill>
                  <a:schemeClr val="bg1"/>
                </a:solidFill>
              </a:rPr>
              <a:t>os</a:t>
            </a:r>
            <a:endParaRPr lang="de-DE" sz="1100" dirty="0">
              <a:solidFill>
                <a:schemeClr val="bg1"/>
              </a:solidFill>
            </a:endParaRPr>
          </a:p>
          <a:p>
            <a:r>
              <a:rPr lang="de-DE" sz="1100" dirty="0">
                <a:solidFill>
                  <a:schemeClr val="bg1"/>
                </a:solidFill>
              </a:rPr>
              <a:t>&gt;&gt;&gt; </a:t>
            </a:r>
            <a:r>
              <a:rPr lang="de-DE" sz="1100" dirty="0" err="1">
                <a:solidFill>
                  <a:schemeClr val="bg1"/>
                </a:solidFill>
              </a:rPr>
              <a:t>cmd</a:t>
            </a:r>
            <a:r>
              <a:rPr lang="de-DE" sz="1100" dirty="0">
                <a:solidFill>
                  <a:schemeClr val="bg1"/>
                </a:solidFill>
              </a:rPr>
              <a:t> = </a:t>
            </a:r>
            <a:r>
              <a:rPr lang="de-DE" sz="1100" dirty="0" err="1">
                <a:solidFill>
                  <a:schemeClr val="bg1"/>
                </a:solidFill>
              </a:rPr>
              <a:t>os.popen</a:t>
            </a:r>
            <a:r>
              <a:rPr lang="de-DE" sz="1100" dirty="0">
                <a:solidFill>
                  <a:schemeClr val="bg1"/>
                </a:solidFill>
              </a:rPr>
              <a:t>("ls")                                                        </a:t>
            </a:r>
          </a:p>
          <a:p>
            <a:r>
              <a:rPr lang="de-DE" sz="1100" dirty="0">
                <a:solidFill>
                  <a:schemeClr val="bg1"/>
                </a:solidFill>
              </a:rPr>
              <a:t>&gt;&gt;&gt; </a:t>
            </a:r>
            <a:r>
              <a:rPr lang="de-DE" sz="1100" dirty="0" err="1">
                <a:solidFill>
                  <a:schemeClr val="bg1"/>
                </a:solidFill>
              </a:rPr>
              <a:t>cmd</a:t>
            </a:r>
            <a:r>
              <a:rPr lang="de-DE" sz="1100" dirty="0">
                <a:solidFill>
                  <a:schemeClr val="bg1"/>
                </a:solidFill>
              </a:rPr>
              <a:t>                                                                         </a:t>
            </a:r>
          </a:p>
          <a:p>
            <a:r>
              <a:rPr lang="de-DE" sz="1100" dirty="0">
                <a:solidFill>
                  <a:schemeClr val="bg1"/>
                </a:solidFill>
              </a:rPr>
              <a:t>&lt;</a:t>
            </a:r>
            <a:r>
              <a:rPr lang="de-DE" sz="1100" dirty="0" err="1">
                <a:solidFill>
                  <a:schemeClr val="bg1"/>
                </a:solidFill>
              </a:rPr>
              <a:t>os</a:t>
            </a:r>
            <a:r>
              <a:rPr lang="de-DE" sz="1100" dirty="0">
                <a:solidFill>
                  <a:schemeClr val="bg1"/>
                </a:solidFill>
              </a:rPr>
              <a:t>._</a:t>
            </a:r>
            <a:r>
              <a:rPr lang="de-DE" sz="1100" dirty="0" err="1">
                <a:solidFill>
                  <a:schemeClr val="bg1"/>
                </a:solidFill>
              </a:rPr>
              <a:t>wrap_close</a:t>
            </a:r>
            <a:r>
              <a:rPr lang="de-DE" sz="1100" dirty="0">
                <a:solidFill>
                  <a:schemeClr val="bg1"/>
                </a:solidFill>
              </a:rPr>
              <a:t> </a:t>
            </a:r>
            <a:r>
              <a:rPr lang="de-DE" sz="1100" dirty="0" err="1">
                <a:solidFill>
                  <a:schemeClr val="bg1"/>
                </a:solidFill>
              </a:rPr>
              <a:t>object</a:t>
            </a:r>
            <a:r>
              <a:rPr lang="de-DE" sz="1100" dirty="0">
                <a:solidFill>
                  <a:schemeClr val="bg1"/>
                </a:solidFill>
              </a:rPr>
              <a:t> at 0x7f81d16554d0&gt;                                       </a:t>
            </a:r>
          </a:p>
          <a:p>
            <a:r>
              <a:rPr lang="de-DE" sz="1100" dirty="0">
                <a:solidFill>
                  <a:schemeClr val="bg1"/>
                </a:solidFill>
              </a:rPr>
              <a:t>&gt;&gt;&gt; </a:t>
            </a:r>
            <a:r>
              <a:rPr lang="de-DE" sz="1100" dirty="0" err="1">
                <a:solidFill>
                  <a:schemeClr val="bg1"/>
                </a:solidFill>
              </a:rPr>
              <a:t>cmd.read</a:t>
            </a:r>
            <a:r>
              <a:rPr lang="de-DE" sz="1100" dirty="0">
                <a:solidFill>
                  <a:schemeClr val="bg1"/>
                </a:solidFill>
              </a:rPr>
              <a:t>()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Tree>
    <p:extLst>
      <p:ext uri="{BB962C8B-B14F-4D97-AF65-F5344CB8AC3E}">
        <p14:creationId xmlns:p14="http://schemas.microsoft.com/office/powerpoint/2010/main" val="16511298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Tree>
    <p:extLst>
      <p:ext uri="{BB962C8B-B14F-4D97-AF65-F5344CB8AC3E}">
        <p14:creationId xmlns:p14="http://schemas.microsoft.com/office/powerpoint/2010/main" val="146611795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7097784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Tree>
    <p:extLst>
      <p:ext uri="{BB962C8B-B14F-4D97-AF65-F5344CB8AC3E}">
        <p14:creationId xmlns:p14="http://schemas.microsoft.com/office/powerpoint/2010/main" val="332977826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math.pow</a:t>
            </a:r>
            <a:r>
              <a:rPr lang="fr-FR" sz="1100" dirty="0">
                <a:solidFill>
                  <a:schemeClr val="bg1"/>
                </a:solidFill>
              </a:rPr>
              <a:t>(5,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a:t>
            </a:r>
            <a:r>
              <a:rPr lang="fr-FR" sz="1100" dirty="0" err="1">
                <a:solidFill>
                  <a:schemeClr val="bg1"/>
                </a:solidFill>
              </a:rPr>
              <a:t>math.sqrt</a:t>
            </a:r>
            <a:r>
              <a:rPr lang="fr-FR" sz="1100" dirty="0">
                <a:solidFill>
                  <a:schemeClr val="bg1"/>
                </a:solidFill>
              </a:rPr>
              <a:t>(25) # Racine carrée de 25 (square root)</a:t>
            </a:r>
          </a:p>
          <a:p>
            <a:r>
              <a:rPr lang="fr-FR" sz="1100" dirty="0">
                <a:solidFill>
                  <a:schemeClr val="bg1"/>
                </a:solidFill>
              </a:rPr>
              <a:t>5.0</a:t>
            </a:r>
          </a:p>
          <a:p>
            <a:r>
              <a:rPr lang="fr-FR" sz="1100" dirty="0">
                <a:solidFill>
                  <a:schemeClr val="bg1"/>
                </a:solidFill>
              </a:rPr>
              <a:t>&gt;&gt;&gt; </a:t>
            </a:r>
            <a:r>
              <a:rPr lang="fr-FR" sz="1100" dirty="0" err="1">
                <a:solidFill>
                  <a:schemeClr val="bg1"/>
                </a:solidFill>
              </a:rPr>
              <a:t>math.exp</a:t>
            </a:r>
            <a:r>
              <a:rPr lang="fr-FR" sz="1100" dirty="0">
                <a:solidFill>
                  <a:schemeClr val="bg1"/>
                </a:solidFill>
              </a:rPr>
              <a:t>(5) # Exponentielle</a:t>
            </a:r>
          </a:p>
          <a:p>
            <a:r>
              <a:rPr lang="fr-FR" sz="1100" dirty="0">
                <a:solidFill>
                  <a:schemeClr val="bg1"/>
                </a:solidFill>
              </a:rPr>
              <a:t>148.4131591025766</a:t>
            </a:r>
          </a:p>
          <a:p>
            <a:r>
              <a:rPr lang="fr-FR" sz="1100" dirty="0">
                <a:solidFill>
                  <a:schemeClr val="bg1"/>
                </a:solidFill>
              </a:rPr>
              <a:t>&gt;&gt;&gt; </a:t>
            </a:r>
            <a:r>
              <a:rPr lang="fr-FR" sz="1100" dirty="0" err="1">
                <a:solidFill>
                  <a:schemeClr val="bg1"/>
                </a:solidFill>
              </a:rPr>
              <a:t>math.fabs</a:t>
            </a:r>
            <a:r>
              <a:rPr lang="fr-FR" sz="1100" dirty="0">
                <a:solidFill>
                  <a:schemeClr val="bg1"/>
                </a:solidFill>
              </a:rPr>
              <a:t>(-3)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err="1"/>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err="1"/>
              <a:t>acos</a:t>
            </a:r>
            <a:r>
              <a:rPr lang="fr-FR" sz="1200" dirty="0"/>
              <a:t> : arc cosinus ;</a:t>
            </a:r>
          </a:p>
          <a:p>
            <a:endParaRPr lang="fr-FR" sz="1200" dirty="0"/>
          </a:p>
          <a:p>
            <a:r>
              <a:rPr lang="fr-FR" sz="1200" dirty="0"/>
              <a:t>    </a:t>
            </a:r>
            <a:r>
              <a:rPr lang="fr-FR" sz="1200" b="1" dirty="0" err="1"/>
              <a:t>asin</a:t>
            </a:r>
            <a:r>
              <a:rPr lang="fr-FR" sz="1200" dirty="0"/>
              <a:t> : arc sinus ;</a:t>
            </a:r>
          </a:p>
          <a:p>
            <a:endParaRPr lang="fr-FR" sz="1200" dirty="0"/>
          </a:p>
          <a:p>
            <a:r>
              <a:rPr lang="fr-FR" sz="1200" dirty="0"/>
              <a:t>    </a:t>
            </a:r>
            <a:r>
              <a:rPr lang="fr-FR" sz="1200" b="1" dirty="0" err="1"/>
              <a:t>atan</a:t>
            </a:r>
            <a:r>
              <a:rPr lang="fr-FR" sz="1200" dirty="0"/>
              <a:t> : arc tangente.</a:t>
            </a:r>
          </a:p>
        </p:txBody>
      </p:sp>
    </p:spTree>
    <p:extLst>
      <p:ext uri="{BB962C8B-B14F-4D97-AF65-F5344CB8AC3E}">
        <p14:creationId xmlns:p14="http://schemas.microsoft.com/office/powerpoint/2010/main" val="4586910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err="1"/>
              <a:t>math.pi</a:t>
            </a:r>
            <a:r>
              <a:rPr lang="fr-FR" sz="1200" b="1" dirty="0"/>
              <a:t> </a:t>
            </a:r>
            <a:r>
              <a:rPr lang="fr-FR" sz="1200" dirty="0"/>
              <a:t>naturellement, ainsi que </a:t>
            </a:r>
            <a:r>
              <a:rPr lang="fr-FR" sz="1200" b="1" dirty="0" err="1"/>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Tree>
    <p:extLst>
      <p:ext uri="{BB962C8B-B14F-4D97-AF65-F5344CB8AC3E}">
        <p14:creationId xmlns:p14="http://schemas.microsoft.com/office/powerpoint/2010/main" val="8541901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err="1"/>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a:t>
            </a:r>
            <a:r>
              <a:rPr lang="fr-FR" sz="1200" b="1" dirty="0" err="1"/>
              <a:t>numerateur</a:t>
            </a:r>
            <a:r>
              <a:rPr lang="fr-FR" sz="1200" b="1" dirty="0"/>
              <a:t> / </a:t>
            </a:r>
            <a:r>
              <a:rPr lang="fr-FR" sz="1200" b="1" dirty="0" err="1"/>
              <a:t>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un_demi</a:t>
            </a:r>
            <a:r>
              <a:rPr lang="fr-FR" sz="1100" dirty="0">
                <a:solidFill>
                  <a:schemeClr val="bg1"/>
                </a:solidFill>
              </a:rPr>
              <a:t> = Fraction(1, 2)</a:t>
            </a:r>
          </a:p>
          <a:p>
            <a:r>
              <a:rPr lang="fr-FR" sz="1100" dirty="0">
                <a:solidFill>
                  <a:schemeClr val="bg1"/>
                </a:solidFill>
              </a:rPr>
              <a:t>&gt;&gt;&gt; </a:t>
            </a:r>
            <a:r>
              <a:rPr lang="fr-FR" sz="1100" dirty="0" err="1">
                <a:solidFill>
                  <a:schemeClr val="bg1"/>
                </a:solidFill>
              </a:rPr>
              <a:t>un_demi</a:t>
            </a:r>
            <a:endParaRPr lang="fr-FR" sz="1100" dirty="0">
              <a:solidFill>
                <a:schemeClr val="bg1"/>
              </a:solidFill>
            </a:endParaRPr>
          </a:p>
          <a:p>
            <a:r>
              <a:rPr lang="fr-FR" sz="1100" dirty="0">
                <a:solidFill>
                  <a:schemeClr val="bg1"/>
                </a:solidFill>
              </a:rPr>
              <a:t>Fraction(1, 2)</a:t>
            </a:r>
          </a:p>
          <a:p>
            <a:r>
              <a:rPr lang="fr-FR" sz="1100" dirty="0">
                <a:solidFill>
                  <a:schemeClr val="bg1"/>
                </a:solidFill>
              </a:rPr>
              <a:t>&gt;&gt;&gt; </a:t>
            </a:r>
            <a:r>
              <a:rPr lang="fr-FR" sz="1100" dirty="0" err="1">
                <a:solidFill>
                  <a:schemeClr val="bg1"/>
                </a:solidFill>
              </a:rPr>
              <a:t>un_quart</a:t>
            </a:r>
            <a:r>
              <a:rPr lang="fr-FR" sz="1100" dirty="0">
                <a:solidFill>
                  <a:schemeClr val="bg1"/>
                </a:solidFill>
              </a:rPr>
              <a:t> = Fraction('1/4')</a:t>
            </a:r>
          </a:p>
          <a:p>
            <a:r>
              <a:rPr lang="fr-FR" sz="1100" dirty="0">
                <a:solidFill>
                  <a:schemeClr val="bg1"/>
                </a:solidFill>
              </a:rPr>
              <a:t>&gt;&gt;&gt; </a:t>
            </a:r>
            <a:r>
              <a:rPr lang="fr-FR" sz="1100" dirty="0" err="1">
                <a:solidFill>
                  <a:schemeClr val="bg1"/>
                </a:solidFill>
              </a:rPr>
              <a:t>un_quart</a:t>
            </a:r>
            <a:endParaRPr lang="fr-FR" sz="1100" dirty="0">
              <a:solidFill>
                <a:schemeClr val="bg1"/>
              </a:solidFill>
            </a:endParaRPr>
          </a:p>
          <a:p>
            <a:r>
              <a:rPr lang="fr-FR" sz="1100" dirty="0">
                <a:solidFill>
                  <a:schemeClr val="bg1"/>
                </a:solidFill>
              </a:rPr>
              <a:t>Fraction(1, 4)</a:t>
            </a:r>
          </a:p>
          <a:p>
            <a:r>
              <a:rPr lang="fr-FR" sz="1100" dirty="0">
                <a:solidFill>
                  <a:schemeClr val="bg1"/>
                </a:solidFill>
              </a:rPr>
              <a:t>&gt;&gt;&gt; </a:t>
            </a:r>
            <a:r>
              <a:rPr lang="fr-FR" sz="1100" dirty="0" err="1">
                <a:solidFill>
                  <a:schemeClr val="bg1"/>
                </a:solidFill>
              </a:rPr>
              <a:t>autre_fraction</a:t>
            </a:r>
            <a:r>
              <a:rPr lang="fr-FR" sz="1100" dirty="0">
                <a:solidFill>
                  <a:schemeClr val="bg1"/>
                </a:solidFill>
              </a:rPr>
              <a:t> = Fraction(-5, 30)</a:t>
            </a:r>
          </a:p>
          <a:p>
            <a:r>
              <a:rPr lang="fr-FR" sz="1100" dirty="0">
                <a:solidFill>
                  <a:schemeClr val="bg1"/>
                </a:solidFill>
              </a:rPr>
              <a:t>&gt;&gt;&gt; </a:t>
            </a:r>
            <a:r>
              <a:rPr lang="fr-FR" sz="1100" dirty="0" err="1">
                <a:solidFill>
                  <a:schemeClr val="bg1"/>
                </a:solidFill>
              </a:rPr>
              <a:t>autre_fraction</a:t>
            </a:r>
            <a:endParaRPr lang="fr-FR" sz="1100" dirty="0">
              <a:solidFill>
                <a:schemeClr val="bg1"/>
              </a:solidFill>
            </a:endParaRP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Tree>
    <p:extLst>
      <p:ext uri="{BB962C8B-B14F-4D97-AF65-F5344CB8AC3E}">
        <p14:creationId xmlns:p14="http://schemas.microsoft.com/office/powerpoint/2010/main" val="1526213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dirty="0">
                <a:solidFill>
                  <a:schemeClr val="accent5">
                    <a:lumMod val="75000"/>
                  </a:schemeClr>
                </a:solidFill>
              </a:rPr>
              <a:t>Structures </a:t>
            </a:r>
            <a:r>
              <a:rPr lang="en-US" sz="9600" dirty="0" err="1">
                <a:solidFill>
                  <a:schemeClr val="accent5">
                    <a:lumMod val="75000"/>
                  </a:schemeClr>
                </a:solidFill>
              </a:rPr>
              <a:t>conditionnelles</a:t>
            </a:r>
            <a:endParaRPr lang="fr-FR" sz="9600" dirty="0">
              <a:solidFill>
                <a:schemeClr val="accent5">
                  <a:lumMod val="75000"/>
                </a:schemeClr>
              </a:solidFill>
            </a:endParaRPr>
          </a:p>
        </p:txBody>
      </p:sp>
    </p:spTree>
    <p:extLst>
      <p:ext uri="{BB962C8B-B14F-4D97-AF65-F5344CB8AC3E}">
        <p14:creationId xmlns:p14="http://schemas.microsoft.com/office/powerpoint/2010/main" val="16495740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Fraction.from_float</a:t>
            </a:r>
            <a:r>
              <a:rPr lang="en-US" sz="1100" dirty="0">
                <a:solidFill>
                  <a:schemeClr val="bg1"/>
                </a:solidFill>
              </a:rPr>
              <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float</a:t>
            </a:r>
            <a:r>
              <a:rPr lang="fr-FR" sz="1100" dirty="0">
                <a:solidFill>
                  <a:schemeClr val="bg1"/>
                </a:solidFill>
              </a:rPr>
              <a:t>(</a:t>
            </a:r>
            <a:r>
              <a:rPr lang="fr-FR" sz="1100" dirty="0" err="1">
                <a:solidFill>
                  <a:schemeClr val="bg1"/>
                </a:solidFill>
              </a:rPr>
              <a:t>un_quart</a:t>
            </a:r>
            <a:r>
              <a:rPr lang="fr-FR" sz="1100" dirty="0">
                <a:solidFill>
                  <a:schemeClr val="bg1"/>
                </a:solidFill>
              </a:rPr>
              <a: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un_dixieme</a:t>
            </a:r>
            <a:r>
              <a:rPr lang="fr-FR" sz="1100" dirty="0">
                <a:solidFill>
                  <a:schemeClr val="bg1"/>
                </a:solidFill>
              </a:rPr>
              <a:t> = Fraction(1, 10)</a:t>
            </a:r>
          </a:p>
          <a:p>
            <a:r>
              <a:rPr lang="fr-FR" sz="1100" dirty="0">
                <a:solidFill>
                  <a:schemeClr val="bg1"/>
                </a:solidFill>
              </a:rPr>
              <a:t>&gt;&gt;&gt; </a:t>
            </a:r>
            <a:r>
              <a:rPr lang="fr-FR" sz="1100" dirty="0" err="1">
                <a:solidFill>
                  <a:schemeClr val="bg1"/>
                </a:solidFill>
              </a:rPr>
              <a:t>un_dixieme</a:t>
            </a:r>
            <a:r>
              <a:rPr lang="fr-FR" sz="1100" dirty="0">
                <a:solidFill>
                  <a:schemeClr val="bg1"/>
                </a:solidFill>
              </a:rPr>
              <a:t> + </a:t>
            </a:r>
            <a:r>
              <a:rPr lang="fr-FR" sz="1100" dirty="0" err="1">
                <a:solidFill>
                  <a:schemeClr val="bg1"/>
                </a:solidFill>
              </a:rPr>
              <a:t>un_dixieme</a:t>
            </a:r>
            <a:r>
              <a:rPr lang="fr-FR" sz="1100" dirty="0">
                <a:solidFill>
                  <a:schemeClr val="bg1"/>
                </a:solidFill>
              </a:rPr>
              <a:t> + </a:t>
            </a:r>
            <a:r>
              <a:rPr lang="fr-FR" sz="1100" dirty="0" err="1">
                <a:solidFill>
                  <a:schemeClr val="bg1"/>
                </a:solidFill>
              </a:rPr>
              <a:t>un_dixieme</a:t>
            </a:r>
            <a:endParaRPr lang="fr-FR" sz="1100" dirty="0">
              <a:solidFill>
                <a:schemeClr val="bg1"/>
              </a:solidFill>
            </a:endParaRP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un_dixieme</a:t>
            </a:r>
            <a:r>
              <a:rPr lang="fr-FR" sz="1100" dirty="0">
                <a:solidFill>
                  <a:schemeClr val="bg1"/>
                </a:solidFill>
              </a:rPr>
              <a:t> * </a:t>
            </a:r>
            <a:r>
              <a:rPr lang="fr-FR" sz="1100" dirty="0" err="1">
                <a:solidFill>
                  <a:schemeClr val="bg1"/>
                </a:solidFill>
              </a:rPr>
              <a:t>un_quart</a:t>
            </a:r>
            <a:endParaRPr lang="fr-FR" sz="1100" dirty="0">
              <a:solidFill>
                <a:schemeClr val="bg1"/>
              </a:solidFill>
            </a:endParaRPr>
          </a:p>
          <a:p>
            <a:r>
              <a:rPr lang="fr-FR" sz="1100" dirty="0">
                <a:solidFill>
                  <a:schemeClr val="bg1"/>
                </a:solidFill>
              </a:rPr>
              <a:t>Fraction(1, 40)</a:t>
            </a:r>
          </a:p>
          <a:p>
            <a:r>
              <a:rPr lang="fr-FR" sz="1100" dirty="0">
                <a:solidFill>
                  <a:schemeClr val="bg1"/>
                </a:solidFill>
              </a:rPr>
              <a:t>&gt;&gt;&gt; </a:t>
            </a:r>
            <a:r>
              <a:rPr lang="fr-FR" sz="1100" dirty="0" err="1">
                <a:solidFill>
                  <a:schemeClr val="bg1"/>
                </a:solidFill>
              </a:rPr>
              <a:t>un_dixieme</a:t>
            </a:r>
            <a:r>
              <a:rPr lang="fr-FR" sz="1100" dirty="0">
                <a:solidFill>
                  <a:schemeClr val="bg1"/>
                </a:solidFill>
              </a:rPr>
              <a:t> + 5</a:t>
            </a:r>
          </a:p>
          <a:p>
            <a:r>
              <a:rPr lang="fr-FR" sz="1100" dirty="0">
                <a:solidFill>
                  <a:schemeClr val="bg1"/>
                </a:solidFill>
              </a:rPr>
              <a:t>Fraction(51, 10)</a:t>
            </a:r>
          </a:p>
          <a:p>
            <a:r>
              <a:rPr lang="fr-FR" sz="1100" dirty="0">
                <a:solidFill>
                  <a:schemeClr val="bg1"/>
                </a:solidFill>
              </a:rPr>
              <a:t>&gt;&gt;&gt; </a:t>
            </a:r>
            <a:r>
              <a:rPr lang="fr-FR" sz="1100" dirty="0" err="1">
                <a:solidFill>
                  <a:schemeClr val="bg1"/>
                </a:solidFill>
              </a:rPr>
              <a:t>un_demi</a:t>
            </a:r>
            <a:r>
              <a:rPr lang="fr-FR" sz="1100" dirty="0">
                <a:solidFill>
                  <a:schemeClr val="bg1"/>
                </a:solidFill>
              </a:rPr>
              <a:t> / </a:t>
            </a:r>
            <a:r>
              <a:rPr lang="fr-FR" sz="1100" dirty="0" err="1">
                <a:solidFill>
                  <a:schemeClr val="bg1"/>
                </a:solidFill>
              </a:rPr>
              <a:t>un_quart</a:t>
            </a:r>
            <a:endParaRPr lang="fr-FR" sz="1100" dirty="0">
              <a:solidFill>
                <a:schemeClr val="bg1"/>
              </a:solidFill>
            </a:endParaRPr>
          </a:p>
          <a:p>
            <a:r>
              <a:rPr lang="fr-FR" sz="1100" dirty="0">
                <a:solidFill>
                  <a:schemeClr val="bg1"/>
                </a:solidFill>
              </a:rPr>
              <a:t>Fraction(2, 1)</a:t>
            </a:r>
          </a:p>
          <a:p>
            <a:r>
              <a:rPr lang="fr-FR" sz="1100" dirty="0">
                <a:solidFill>
                  <a:schemeClr val="bg1"/>
                </a:solidFill>
              </a:rPr>
              <a:t>&gt;&gt;&gt; </a:t>
            </a:r>
            <a:r>
              <a:rPr lang="fr-FR" sz="1100" dirty="0" err="1">
                <a:solidFill>
                  <a:schemeClr val="bg1"/>
                </a:solidFill>
              </a:rPr>
              <a:t>un_quart</a:t>
            </a:r>
            <a:r>
              <a:rPr lang="fr-FR" sz="1100" dirty="0">
                <a:solidFill>
                  <a:schemeClr val="bg1"/>
                </a:solidFill>
              </a:rPr>
              <a:t> / </a:t>
            </a:r>
            <a:r>
              <a:rPr lang="fr-FR" sz="1100" dirty="0" err="1">
                <a:solidFill>
                  <a:schemeClr val="bg1"/>
                </a:solidFill>
              </a:rPr>
              <a:t>un_demi</a:t>
            </a:r>
            <a:endParaRPr lang="fr-FR" sz="1100" dirty="0">
              <a:solidFill>
                <a:schemeClr val="bg1"/>
              </a:solidFill>
            </a:endParaRP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Tree>
    <p:extLst>
      <p:ext uri="{BB962C8B-B14F-4D97-AF65-F5344CB8AC3E}">
        <p14:creationId xmlns:p14="http://schemas.microsoft.com/office/powerpoint/2010/main" val="20400022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Tree>
    <p:extLst>
      <p:ext uri="{BB962C8B-B14F-4D97-AF65-F5344CB8AC3E}">
        <p14:creationId xmlns:p14="http://schemas.microsoft.com/office/powerpoint/2010/main" val="387467240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Tree>
    <p:extLst>
      <p:ext uri="{BB962C8B-B14F-4D97-AF65-F5344CB8AC3E}">
        <p14:creationId xmlns:p14="http://schemas.microsoft.com/office/powerpoint/2010/main" val="363204040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Tree>
    <p:extLst>
      <p:ext uri="{BB962C8B-B14F-4D97-AF65-F5344CB8AC3E}">
        <p14:creationId xmlns:p14="http://schemas.microsoft.com/office/powerpoint/2010/main" val="316917374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Tree>
    <p:extLst>
      <p:ext uri="{BB962C8B-B14F-4D97-AF65-F5344CB8AC3E}">
        <p14:creationId xmlns:p14="http://schemas.microsoft.com/office/powerpoint/2010/main" val="46261723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8678618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Tree>
    <p:extLst>
      <p:ext uri="{BB962C8B-B14F-4D97-AF65-F5344CB8AC3E}">
        <p14:creationId xmlns:p14="http://schemas.microsoft.com/office/powerpoint/2010/main" val="379479001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a:t>
            </a:r>
            <a:r>
              <a:rPr lang="fr-FR" sz="1200" dirty="0" err="1"/>
              <a:t>mot_de_passe</a:t>
            </a:r>
            <a:r>
              <a:rPr lang="fr-FR" sz="1200" dirty="0"/>
              <a:t>.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Tree>
    <p:extLst>
      <p:ext uri="{BB962C8B-B14F-4D97-AF65-F5344CB8AC3E}">
        <p14:creationId xmlns:p14="http://schemas.microsoft.com/office/powerpoint/2010/main" val="260937842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Tree>
    <p:extLst>
      <p:ext uri="{BB962C8B-B14F-4D97-AF65-F5344CB8AC3E}">
        <p14:creationId xmlns:p14="http://schemas.microsoft.com/office/powerpoint/2010/main" val="860634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a:t>
            </a:r>
            <a:r>
              <a:rPr lang="en-US" sz="6000" dirty="0" err="1">
                <a:solidFill>
                  <a:schemeClr val="accent5">
                    <a:lumMod val="75000"/>
                  </a:schemeClr>
                </a:solidFill>
              </a:rPr>
              <a:t>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err="1">
                <a:ln>
                  <a:noFill/>
                </a:ln>
                <a:solidFill>
                  <a:schemeClr val="tx1"/>
                </a:solidFill>
                <a:effectLst/>
                <a:latin typeface="Arial Unicode MS"/>
              </a:rPr>
              <a:t>nom_de_variable</a:t>
            </a:r>
            <a:r>
              <a:rPr kumimoji="0" lang="fr-FR" altLang="fr-FR" b="0" i="0" u="none" strike="noStrike" cap="none" normalizeH="0" baseline="0" dirty="0">
                <a:ln>
                  <a:noFill/>
                </a:ln>
                <a:solidFill>
                  <a:schemeClr val="tx1"/>
                </a:solidFill>
                <a:effectLst/>
                <a:latin typeface="Arial Unicode MS"/>
              </a:rPr>
              <a:t>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837364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Tree>
    <p:extLst>
      <p:ext uri="{BB962C8B-B14F-4D97-AF65-F5344CB8AC3E}">
        <p14:creationId xmlns:p14="http://schemas.microsoft.com/office/powerpoint/2010/main" val="83700805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a:t>
            </a:r>
            <a:r>
              <a:rPr lang="fr-FR" sz="1200" dirty="0" err="1"/>
              <a:t>Eric</a:t>
            </a:r>
            <a:r>
              <a:rPr lang="fr-FR" sz="1200" dirty="0"/>
              <a:t>.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a:t>
            </a:r>
            <a:r>
              <a:rPr lang="fr-FR" sz="1200" dirty="0" err="1"/>
              <a:t>Eric</a:t>
            </a:r>
            <a:r>
              <a:rPr lang="fr-FR" sz="1200" dirty="0"/>
              <a:t>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Tree>
    <p:extLst>
      <p:ext uri="{BB962C8B-B14F-4D97-AF65-F5344CB8AC3E}">
        <p14:creationId xmlns:p14="http://schemas.microsoft.com/office/powerpoint/2010/main" val="89012724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a:t>
            </a:r>
            <a:r>
              <a:rPr lang="fr-FR" sz="1200" dirty="0" err="1"/>
              <a:t>Eric</a:t>
            </a:r>
            <a:r>
              <a:rPr lang="fr-FR" sz="1200" dirty="0"/>
              <a:t>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Tree>
    <p:extLst>
      <p:ext uri="{BB962C8B-B14F-4D97-AF65-F5344CB8AC3E}">
        <p14:creationId xmlns:p14="http://schemas.microsoft.com/office/powerpoint/2010/main" val="32244733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Tree>
    <p:extLst>
      <p:ext uri="{BB962C8B-B14F-4D97-AF65-F5344CB8AC3E}">
        <p14:creationId xmlns:p14="http://schemas.microsoft.com/office/powerpoint/2010/main" val="285551169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Tree>
    <p:extLst>
      <p:ext uri="{BB962C8B-B14F-4D97-AF65-F5344CB8AC3E}">
        <p14:creationId xmlns:p14="http://schemas.microsoft.com/office/powerpoint/2010/main" val="296649670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mot_de_passe.hexdigest</a:t>
            </a:r>
            <a:r>
              <a:rPr lang="fr-FR" sz="1000" dirty="0">
                <a:solidFill>
                  <a:schemeClr val="bg1"/>
                </a:solidFill>
              </a:rPr>
              <a: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Tree>
    <p:extLst>
      <p:ext uri="{BB962C8B-B14F-4D97-AF65-F5344CB8AC3E}">
        <p14:creationId xmlns:p14="http://schemas.microsoft.com/office/powerpoint/2010/main" val="114143807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Tree>
    <p:extLst>
      <p:ext uri="{BB962C8B-B14F-4D97-AF65-F5344CB8AC3E}">
        <p14:creationId xmlns:p14="http://schemas.microsoft.com/office/powerpoint/2010/main" val="15825456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Tree>
    <p:extLst>
      <p:ext uri="{BB962C8B-B14F-4D97-AF65-F5344CB8AC3E}">
        <p14:creationId xmlns:p14="http://schemas.microsoft.com/office/powerpoint/2010/main" val="205047722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0930056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Tree>
    <p:extLst>
      <p:ext uri="{BB962C8B-B14F-4D97-AF65-F5344CB8AC3E}">
        <p14:creationId xmlns:p14="http://schemas.microsoft.com/office/powerpoint/2010/main" val="808647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a:t>
            </a:r>
            <a:r>
              <a:rPr lang="en-US" sz="6000" dirty="0" err="1">
                <a:solidFill>
                  <a:schemeClr val="accent5">
                    <a:lumMod val="75000"/>
                  </a:schemeClr>
                </a:solidFill>
              </a:rPr>
              <a:t>elif</a:t>
            </a:r>
            <a:r>
              <a:rPr lang="en-US" sz="6000" dirty="0">
                <a:solidFill>
                  <a:schemeClr val="accent5">
                    <a:lumMod val="75000"/>
                  </a:schemeClr>
                </a:solidFill>
              </a:rPr>
              <a:t>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4076482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a:t>
            </a:r>
            <a:r>
              <a:rPr lang="fr-FR" sz="1200" i="1" dirty="0" err="1"/>
              <a:t>Datagram</a:t>
            </a:r>
            <a:r>
              <a:rPr lang="fr-FR" sz="1200" i="1" dirty="0"/>
              <a:t>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Tree>
    <p:extLst>
      <p:ext uri="{BB962C8B-B14F-4D97-AF65-F5344CB8AC3E}">
        <p14:creationId xmlns:p14="http://schemas.microsoft.com/office/powerpoint/2010/main" val="159605713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a:t>
            </a:r>
            <a:r>
              <a:rPr lang="fr-FR" sz="1100" dirty="0" err="1"/>
              <a:t>OpenClassrooms</a:t>
            </a:r>
            <a:r>
              <a:rPr lang="fr-FR" sz="1100" dirty="0"/>
              <a:t>,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Tree>
    <p:extLst>
      <p:ext uri="{BB962C8B-B14F-4D97-AF65-F5344CB8AC3E}">
        <p14:creationId xmlns:p14="http://schemas.microsoft.com/office/powerpoint/2010/main" val="228382328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Tree>
    <p:extLst>
      <p:ext uri="{BB962C8B-B14F-4D97-AF65-F5344CB8AC3E}">
        <p14:creationId xmlns:p14="http://schemas.microsoft.com/office/powerpoint/2010/main" val="113606951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Tree>
    <p:extLst>
      <p:ext uri="{BB962C8B-B14F-4D97-AF65-F5344CB8AC3E}">
        <p14:creationId xmlns:p14="http://schemas.microsoft.com/office/powerpoint/2010/main" val="401879727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a:t>
            </a:r>
            <a:r>
              <a:rPr lang="fr-FR" sz="1200" dirty="0" err="1"/>
              <a:t>socket.AF_INET</a:t>
            </a:r>
            <a:r>
              <a:rPr lang="fr-FR" sz="1200" dirty="0"/>
              <a: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connexion_principale</a:t>
            </a:r>
            <a:r>
              <a:rPr lang="en-US" sz="1100" dirty="0">
                <a:solidFill>
                  <a:schemeClr val="bg1"/>
                </a:solidFill>
              </a:rPr>
              <a:t> = </a:t>
            </a:r>
            <a:r>
              <a:rPr lang="en-US" sz="1100" dirty="0" err="1">
                <a:solidFill>
                  <a:schemeClr val="bg1"/>
                </a:solidFill>
              </a:rPr>
              <a:t>socket.socket</a:t>
            </a:r>
            <a:r>
              <a:rPr lang="en-US" sz="1100" dirty="0">
                <a:solidFill>
                  <a:schemeClr val="bg1"/>
                </a:solidFill>
              </a:rPr>
              <a:t>(</a:t>
            </a:r>
            <a:r>
              <a:rPr lang="en-US" sz="1100" dirty="0" err="1">
                <a:solidFill>
                  <a:schemeClr val="bg1"/>
                </a:solidFill>
              </a:rPr>
              <a:t>socket.AF_INET</a:t>
            </a:r>
            <a:r>
              <a:rPr lang="en-US" sz="1100" dirty="0">
                <a:solidFill>
                  <a:schemeClr val="bg1"/>
                </a:solidFill>
              </a:rPr>
              <a:t>, </a:t>
            </a:r>
            <a:r>
              <a:rPr lang="en-US" sz="1100" dirty="0" err="1">
                <a:solidFill>
                  <a:schemeClr val="bg1"/>
                </a:solidFill>
              </a:rPr>
              <a:t>socket.SOCK_STREAM</a:t>
            </a:r>
            <a:r>
              <a:rPr lang="en-US" sz="1100" dirty="0">
                <a:solidFill>
                  <a:schemeClr val="bg1"/>
                </a:solidFill>
              </a:rPr>
              <a:t>)</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err="1"/>
              <a:t>nom_hote</a:t>
            </a:r>
            <a:r>
              <a:rPr lang="fr-FR" sz="1200" b="1" dirty="0"/>
              <a:t>,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connexion_principale.bind</a:t>
            </a:r>
            <a:r>
              <a:rPr lang="en-US" sz="1100" dirty="0">
                <a:solidFill>
                  <a:schemeClr val="bg1"/>
                </a:solidFill>
              </a:rPr>
              <a:t>(('', 12800))</a:t>
            </a:r>
          </a:p>
        </p:txBody>
      </p:sp>
    </p:spTree>
    <p:extLst>
      <p:ext uri="{BB962C8B-B14F-4D97-AF65-F5344CB8AC3E}">
        <p14:creationId xmlns:p14="http://schemas.microsoft.com/office/powerpoint/2010/main" val="62051177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connexion_principale.listen</a:t>
            </a:r>
            <a:r>
              <a:rPr lang="en-US" sz="1100" dirty="0">
                <a:solidFill>
                  <a:schemeClr val="bg1"/>
                </a:solidFill>
              </a:rPr>
              <a:t>(5)</a:t>
            </a:r>
          </a:p>
        </p:txBody>
      </p:sp>
    </p:spTree>
    <p:extLst>
      <p:ext uri="{BB962C8B-B14F-4D97-AF65-F5344CB8AC3E}">
        <p14:creationId xmlns:p14="http://schemas.microsoft.com/office/powerpoint/2010/main" val="389469081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a:t>
            </a:r>
            <a:r>
              <a:rPr lang="fr-FR" sz="1100" dirty="0">
                <a:solidFill>
                  <a:schemeClr val="bg1"/>
                </a:solidFill>
              </a:rPr>
              <a:t>, </a:t>
            </a:r>
            <a:r>
              <a:rPr lang="fr-FR" sz="1100" dirty="0" err="1">
                <a:solidFill>
                  <a:schemeClr val="bg1"/>
                </a:solidFill>
              </a:rPr>
              <a:t>infos_connexion</a:t>
            </a:r>
            <a:r>
              <a:rPr lang="fr-FR" sz="1100" dirty="0">
                <a:solidFill>
                  <a:schemeClr val="bg1"/>
                </a:solidFill>
              </a:rPr>
              <a:t> = </a:t>
            </a:r>
            <a:r>
              <a:rPr lang="fr-FR" sz="1100" dirty="0" err="1">
                <a:solidFill>
                  <a:schemeClr val="bg1"/>
                </a:solidFill>
              </a:rPr>
              <a:t>connexion_principale.accept</a:t>
            </a:r>
            <a:r>
              <a:rPr lang="fr-FR" sz="1100" dirty="0">
                <a:solidFill>
                  <a:schemeClr val="bg1"/>
                </a:solidFill>
              </a:rPr>
              <a: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a:t>
            </a:r>
            <a:r>
              <a:rPr lang="en-US" sz="1100" dirty="0" err="1">
                <a:solidFill>
                  <a:schemeClr val="bg1"/>
                </a:solidFill>
              </a:rPr>
              <a:t>connexion_avec_serveur</a:t>
            </a:r>
            <a:r>
              <a:rPr lang="en-US" sz="1100" dirty="0">
                <a:solidFill>
                  <a:schemeClr val="bg1"/>
                </a:solidFill>
              </a:rPr>
              <a:t> = </a:t>
            </a:r>
            <a:r>
              <a:rPr lang="en-US" sz="1100" dirty="0" err="1">
                <a:solidFill>
                  <a:schemeClr val="bg1"/>
                </a:solidFill>
              </a:rPr>
              <a:t>socket.socket</a:t>
            </a:r>
            <a:r>
              <a:rPr lang="en-US" sz="1100" dirty="0">
                <a:solidFill>
                  <a:schemeClr val="bg1"/>
                </a:solidFill>
              </a:rPr>
              <a:t>(</a:t>
            </a:r>
            <a:r>
              <a:rPr lang="en-US" sz="1100" dirty="0" err="1">
                <a:solidFill>
                  <a:schemeClr val="bg1"/>
                </a:solidFill>
              </a:rPr>
              <a:t>socket.AF_INET</a:t>
            </a:r>
            <a:r>
              <a:rPr lang="en-US" sz="1100" dirty="0">
                <a:solidFill>
                  <a:schemeClr val="bg1"/>
                </a:solidFill>
              </a:rPr>
              <a:t>, </a:t>
            </a:r>
            <a:r>
              <a:rPr lang="en-US" sz="1100" dirty="0" err="1">
                <a:solidFill>
                  <a:schemeClr val="bg1"/>
                </a:solidFill>
              </a:rPr>
              <a:t>socket.SOCK_STREAM</a:t>
            </a:r>
            <a:r>
              <a:rPr lang="en-US" sz="1100" dirty="0">
                <a:solidFill>
                  <a:schemeClr val="bg1"/>
                </a:solidFill>
              </a:rPr>
              <a:t>)</a:t>
            </a:r>
          </a:p>
          <a:p>
            <a:r>
              <a:rPr lang="en-US" sz="1100" dirty="0">
                <a:solidFill>
                  <a:schemeClr val="bg1"/>
                </a:solidFill>
              </a:rPr>
              <a:t>&gt;&gt;&gt;</a:t>
            </a:r>
          </a:p>
        </p:txBody>
      </p:sp>
    </p:spTree>
    <p:extLst>
      <p:ext uri="{BB962C8B-B14F-4D97-AF65-F5344CB8AC3E}">
        <p14:creationId xmlns:p14="http://schemas.microsoft.com/office/powerpoint/2010/main" val="141253370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connexion_avec_serveur.connect</a:t>
            </a:r>
            <a:r>
              <a:rPr lang="fr-FR" sz="1100" dirty="0">
                <a:solidFill>
                  <a:schemeClr val="bg1"/>
                </a:solidFill>
              </a:rPr>
              <a: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a:t>
            </a:r>
            <a:r>
              <a:rPr lang="fr-FR" sz="1100" dirty="0" err="1">
                <a:solidFill>
                  <a:schemeClr val="bg1"/>
                </a:solidFill>
              </a:rPr>
              <a:t>infos_connexion</a:t>
            </a:r>
            <a:r>
              <a:rPr lang="fr-FR" sz="1100" dirty="0">
                <a:solidFill>
                  <a:schemeClr val="bg1"/>
                </a:solidFill>
              </a:rPr>
              <a:t>)</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connexion_avec_client.send</a:t>
            </a:r>
            <a:r>
              <a:rPr lang="fr-FR" sz="1100" dirty="0">
                <a:solidFill>
                  <a:schemeClr val="bg1"/>
                </a:solidFill>
              </a:rPr>
              <a:t>(</a:t>
            </a:r>
            <a:r>
              <a:rPr lang="fr-FR" sz="1100" dirty="0" err="1">
                <a:solidFill>
                  <a:schemeClr val="bg1"/>
                </a:solidFill>
              </a:rPr>
              <a:t>b"Je</a:t>
            </a:r>
            <a:r>
              <a:rPr lang="fr-FR" sz="1100" dirty="0">
                <a:solidFill>
                  <a:schemeClr val="bg1"/>
                </a:solidFill>
              </a:rPr>
              <a:t> viens d'accepter la connexion")</a:t>
            </a:r>
          </a:p>
          <a:p>
            <a:r>
              <a:rPr lang="fr-FR" sz="1100" dirty="0">
                <a:solidFill>
                  <a:schemeClr val="bg1"/>
                </a:solidFill>
              </a:rPr>
              <a:t>32</a:t>
            </a:r>
          </a:p>
        </p:txBody>
      </p:sp>
    </p:spTree>
    <p:extLst>
      <p:ext uri="{BB962C8B-B14F-4D97-AF65-F5344CB8AC3E}">
        <p14:creationId xmlns:p14="http://schemas.microsoft.com/office/powerpoint/2010/main" val="249055542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a:t>
            </a:r>
            <a:r>
              <a:rPr lang="fr-FR" sz="1100" dirty="0" err="1">
                <a:solidFill>
                  <a:schemeClr val="bg1"/>
                </a:solidFill>
              </a:rPr>
              <a:t>msg_recu</a:t>
            </a:r>
            <a:endParaRPr lang="fr-FR" sz="1100" dirty="0">
              <a:solidFill>
                <a:schemeClr val="bg1"/>
              </a:solidFill>
            </a:endParaRPr>
          </a:p>
          <a:p>
            <a:r>
              <a:rPr lang="fr-FR" sz="1100" dirty="0" err="1">
                <a:solidFill>
                  <a:schemeClr val="bg1"/>
                </a:solidFill>
              </a:rPr>
              <a:t>b"Je</a:t>
            </a:r>
            <a:r>
              <a:rPr lang="fr-FR" sz="1100" dirty="0">
                <a:solidFill>
                  <a:schemeClr val="bg1"/>
                </a:solidFill>
              </a:rPr>
              <a:t>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connexion_avec_client.close</a:t>
            </a:r>
            <a:r>
              <a:rPr lang="fr-FR" sz="1100" dirty="0">
                <a:solidFill>
                  <a:schemeClr val="bg1"/>
                </a:solidFill>
              </a:rPr>
              <a:t>()</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connexion_avec_serveur.close</a:t>
            </a:r>
            <a:r>
              <a:rPr lang="fr-FR" sz="1100" dirty="0">
                <a:solidFill>
                  <a:schemeClr val="bg1"/>
                </a:solidFill>
              </a:rPr>
              <a:t>()</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Tree>
    <p:extLst>
      <p:ext uri="{BB962C8B-B14F-4D97-AF65-F5344CB8AC3E}">
        <p14:creationId xmlns:p14="http://schemas.microsoft.com/office/powerpoint/2010/main" val="33237426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err="1">
                <a:solidFill>
                  <a:schemeClr val="bg1"/>
                </a:solidFill>
              </a:rPr>
              <a:t>connexion_principale</a:t>
            </a:r>
            <a:r>
              <a:rPr lang="fr-FR" sz="1100" dirty="0">
                <a:solidFill>
                  <a:schemeClr val="bg1"/>
                </a:solidFill>
              </a:rPr>
              <a:t> = </a:t>
            </a:r>
            <a:r>
              <a:rPr lang="fr-FR" sz="1100" dirty="0" err="1">
                <a:solidFill>
                  <a:schemeClr val="bg1"/>
                </a:solidFill>
              </a:rPr>
              <a:t>socket.socket</a:t>
            </a:r>
            <a:r>
              <a:rPr lang="fr-FR" sz="1100" dirty="0">
                <a:solidFill>
                  <a:schemeClr val="bg1"/>
                </a:solidFill>
              </a:rPr>
              <a:t>(</a:t>
            </a:r>
            <a:r>
              <a:rPr lang="fr-FR" sz="1100" dirty="0" err="1">
                <a:solidFill>
                  <a:schemeClr val="bg1"/>
                </a:solidFill>
              </a:rPr>
              <a:t>socket.AF_INET</a:t>
            </a:r>
            <a:r>
              <a:rPr lang="fr-FR" sz="1100" dirty="0">
                <a:solidFill>
                  <a:schemeClr val="bg1"/>
                </a:solidFill>
              </a:rPr>
              <a:t>, </a:t>
            </a:r>
            <a:r>
              <a:rPr lang="fr-FR" sz="1100" dirty="0" err="1">
                <a:solidFill>
                  <a:schemeClr val="bg1"/>
                </a:solidFill>
              </a:rPr>
              <a:t>socket.SOCK_STREAM</a:t>
            </a:r>
            <a:r>
              <a:rPr lang="fr-FR" sz="1100" dirty="0">
                <a:solidFill>
                  <a:schemeClr val="bg1"/>
                </a:solidFill>
              </a:rPr>
              <a:t>)</a:t>
            </a:r>
          </a:p>
          <a:p>
            <a:r>
              <a:rPr lang="fr-FR" sz="1100" dirty="0" err="1">
                <a:solidFill>
                  <a:schemeClr val="bg1"/>
                </a:solidFill>
              </a:rPr>
              <a:t>connexion_principale.bind</a:t>
            </a:r>
            <a:r>
              <a:rPr lang="fr-FR" sz="1100" dirty="0">
                <a:solidFill>
                  <a:schemeClr val="bg1"/>
                </a:solidFill>
              </a:rPr>
              <a:t>((hote,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err="1">
                <a:solidFill>
                  <a:schemeClr val="bg1"/>
                </a:solidFill>
              </a:rPr>
              <a:t>connexion_avec_client</a:t>
            </a:r>
            <a:r>
              <a:rPr lang="fr-FR" sz="1100" dirty="0">
                <a:solidFill>
                  <a:schemeClr val="bg1"/>
                </a:solidFill>
              </a:rPr>
              <a:t>, </a:t>
            </a:r>
            <a:r>
              <a:rPr lang="fr-FR" sz="1100" dirty="0" err="1">
                <a:solidFill>
                  <a:schemeClr val="bg1"/>
                </a:solidFill>
              </a:rPr>
              <a:t>infos_connexion</a:t>
            </a:r>
            <a:r>
              <a:rPr lang="fr-FR" sz="1100" dirty="0">
                <a:solidFill>
                  <a:schemeClr val="bg1"/>
                </a:solidFill>
              </a:rPr>
              <a:t> = </a:t>
            </a:r>
            <a:r>
              <a:rPr lang="fr-FR" sz="1100" dirty="0" err="1">
                <a:solidFill>
                  <a:schemeClr val="bg1"/>
                </a:solidFill>
              </a:rPr>
              <a:t>connexion_principale.accept</a:t>
            </a:r>
            <a:r>
              <a:rPr lang="fr-FR" sz="1100" dirty="0">
                <a:solidFill>
                  <a:schemeClr val="bg1"/>
                </a:solidFill>
              </a:rPr>
              <a:t>()</a:t>
            </a:r>
          </a:p>
          <a:p>
            <a:endParaRPr lang="fr-FR" sz="1100" dirty="0">
              <a:solidFill>
                <a:schemeClr val="bg1"/>
              </a:solidFill>
            </a:endParaRPr>
          </a:p>
          <a:p>
            <a:r>
              <a:rPr lang="fr-FR" sz="1100" dirty="0" err="1">
                <a:solidFill>
                  <a:schemeClr val="bg1"/>
                </a:solidFill>
              </a:rPr>
              <a:t>msg_recu</a:t>
            </a:r>
            <a:r>
              <a:rPr lang="fr-FR" sz="1100" dirty="0">
                <a:solidFill>
                  <a:schemeClr val="bg1"/>
                </a:solidFill>
              </a:rPr>
              <a:t> = b""</a:t>
            </a:r>
          </a:p>
          <a:p>
            <a:r>
              <a:rPr lang="fr-FR" sz="1100" dirty="0">
                <a:solidFill>
                  <a:schemeClr val="bg1"/>
                </a:solidFill>
              </a:rPr>
              <a:t>while </a:t>
            </a:r>
            <a:r>
              <a:rPr lang="fr-FR" sz="1100" dirty="0" err="1">
                <a:solidFill>
                  <a:schemeClr val="bg1"/>
                </a:solidFill>
              </a:rPr>
              <a:t>msg_recu</a:t>
            </a:r>
            <a:r>
              <a:rPr lang="fr-FR" sz="1100" dirty="0">
                <a:solidFill>
                  <a:schemeClr val="bg1"/>
                </a:solidFill>
              </a:rPr>
              <a:t> != </a:t>
            </a:r>
            <a:r>
              <a:rPr lang="fr-FR" sz="1100" dirty="0" err="1">
                <a:solidFill>
                  <a:schemeClr val="bg1"/>
                </a:solidFill>
              </a:rPr>
              <a:t>b"fin</a:t>
            </a:r>
            <a:r>
              <a:rPr lang="fr-FR" sz="1100" dirty="0">
                <a:solidFill>
                  <a:schemeClr val="bg1"/>
                </a:solidFill>
              </a:rPr>
              <a:t>":</a:t>
            </a:r>
          </a:p>
          <a:p>
            <a:r>
              <a:rPr lang="fr-FR" sz="1100" dirty="0">
                <a:solidFill>
                  <a:schemeClr val="bg1"/>
                </a:solidFill>
              </a:rPr>
              <a:t>    msg_recu = </a:t>
            </a:r>
            <a:r>
              <a:rPr lang="fr-FR" sz="1100" dirty="0" err="1">
                <a:solidFill>
                  <a:schemeClr val="bg1"/>
                </a:solidFill>
              </a:rPr>
              <a:t>connexion_avec_client.recv</a:t>
            </a:r>
            <a:r>
              <a:rPr lang="fr-FR" sz="1100" dirty="0">
                <a:solidFill>
                  <a:schemeClr val="bg1"/>
                </a:solidFill>
              </a:rPr>
              <a:t>(1024)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a:t>
            </a:r>
            <a:r>
              <a:rPr lang="fr-FR" sz="1100" dirty="0" err="1">
                <a:solidFill>
                  <a:schemeClr val="bg1"/>
                </a:solidFill>
              </a:rPr>
              <a:t>connexion_avec_client.send</a:t>
            </a:r>
            <a:r>
              <a:rPr lang="fr-FR" sz="1100" dirty="0">
                <a:solidFill>
                  <a:schemeClr val="bg1"/>
                </a:solidFill>
              </a:rPr>
              <a:t>(b"5 / 5")</a:t>
            </a:r>
          </a:p>
          <a:p>
            <a:endParaRPr lang="fr-FR" sz="1100" dirty="0">
              <a:solidFill>
                <a:schemeClr val="bg1"/>
              </a:solidFill>
            </a:endParaRPr>
          </a:p>
          <a:p>
            <a:r>
              <a:rPr lang="fr-FR" sz="1100" dirty="0">
                <a:solidFill>
                  <a:schemeClr val="bg1"/>
                </a:solidFill>
              </a:rPr>
              <a:t>print("Fermeture de la connexion")</a:t>
            </a:r>
          </a:p>
          <a:p>
            <a:r>
              <a:rPr lang="fr-FR" sz="1100" dirty="0" err="1">
                <a:solidFill>
                  <a:schemeClr val="bg1"/>
                </a:solidFill>
              </a:rPr>
              <a:t>connexion_avec_client.close</a:t>
            </a:r>
            <a:r>
              <a:rPr lang="fr-FR" sz="1100" dirty="0">
                <a:solidFill>
                  <a:schemeClr val="bg1"/>
                </a:solidFill>
              </a:rPr>
              <a:t>()</a:t>
            </a:r>
          </a:p>
          <a:p>
            <a:r>
              <a:rPr lang="fr-FR" sz="1100" dirty="0" err="1">
                <a:solidFill>
                  <a:schemeClr val="bg1"/>
                </a:solidFill>
              </a:rPr>
              <a:t>connexion_principale.close</a:t>
            </a:r>
            <a:r>
              <a:rPr lang="fr-FR" sz="1100" dirty="0">
                <a:solidFill>
                  <a:schemeClr val="bg1"/>
                </a:solidFill>
              </a:rPr>
              <a:t>()</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connexion_avec_client.close</a:t>
            </a:r>
            <a:r>
              <a:rPr lang="fr-FR" sz="1100" dirty="0">
                <a:solidFill>
                  <a:schemeClr val="bg1"/>
                </a:solidFill>
              </a:rPr>
              <a:t>()</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Tree>
    <p:extLst>
      <p:ext uri="{BB962C8B-B14F-4D97-AF65-F5344CB8AC3E}">
        <p14:creationId xmlns:p14="http://schemas.microsoft.com/office/powerpoint/2010/main" val="1270392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a:t>
            </a:r>
            <a:r>
              <a:rPr lang="en-US" sz="6000" dirty="0" err="1">
                <a:solidFill>
                  <a:schemeClr val="accent5">
                    <a:lumMod val="75000"/>
                  </a:schemeClr>
                </a:solidFill>
              </a:rPr>
              <a:t>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a:t>
                      </a:r>
                      <a:r>
                        <a:rPr lang="fr-FR" dirty="0" err="1"/>
                        <a:t>litterale</a:t>
                      </a:r>
                      <a:endParaRPr lang="fr-FR" dirty="0"/>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a:t>
                      </a:r>
                      <a:r>
                        <a:rPr lang="fr-FR" dirty="0" err="1"/>
                        <a:t>superieurs</a:t>
                      </a:r>
                      <a:r>
                        <a:rPr lang="fr-FR" dirty="0"/>
                        <a:t>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a:t>
                      </a:r>
                      <a:r>
                        <a:rPr lang="fr-FR" dirty="0" err="1"/>
                        <a:t>egal</a:t>
                      </a:r>
                      <a:r>
                        <a:rPr lang="fr-FR" dirty="0"/>
                        <a:t>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Superieur</a:t>
                      </a:r>
                      <a:r>
                        <a:rPr lang="fr-FR" dirty="0"/>
                        <a:t> ou </a:t>
                      </a:r>
                      <a:r>
                        <a:rPr lang="fr-FR" dirty="0" err="1"/>
                        <a:t>egal</a:t>
                      </a:r>
                      <a:r>
                        <a:rPr lang="fr-FR" dirty="0"/>
                        <a:t>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err="1"/>
                        <a:t>Different</a:t>
                      </a:r>
                      <a:r>
                        <a:rPr lang="fr-FR" dirty="0"/>
                        <a: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Tree>
    <p:extLst>
      <p:ext uri="{BB962C8B-B14F-4D97-AF65-F5344CB8AC3E}">
        <p14:creationId xmlns:p14="http://schemas.microsoft.com/office/powerpoint/2010/main" val="349323723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socket.SOCK_STREAM)</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Tree>
    <p:extLst>
      <p:ext uri="{BB962C8B-B14F-4D97-AF65-F5344CB8AC3E}">
        <p14:creationId xmlns:p14="http://schemas.microsoft.com/office/powerpoint/2010/main" val="19737865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Tree>
    <p:extLst>
      <p:ext uri="{BB962C8B-B14F-4D97-AF65-F5344CB8AC3E}">
        <p14:creationId xmlns:p14="http://schemas.microsoft.com/office/powerpoint/2010/main" val="97496082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Tree>
    <p:extLst>
      <p:ext uri="{BB962C8B-B14F-4D97-AF65-F5344CB8AC3E}">
        <p14:creationId xmlns:p14="http://schemas.microsoft.com/office/powerpoint/2010/main" val="306109816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err="1"/>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a:t>
            </a:r>
            <a:r>
              <a:rPr lang="fr-FR" sz="1200" dirty="0" err="1"/>
              <a:t>rlist</a:t>
            </a:r>
            <a:r>
              <a:rPr lang="fr-FR" sz="1200" dirty="0"/>
              <a: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err="1"/>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err="1"/>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a:t>
            </a:r>
            <a:r>
              <a:rPr lang="en-US" sz="1100" dirty="0" err="1">
                <a:solidFill>
                  <a:schemeClr val="bg1"/>
                </a:solidFill>
              </a:rPr>
              <a:t>wlist</a:t>
            </a:r>
            <a:r>
              <a:rPr lang="en-US" sz="1100" dirty="0">
                <a:solidFill>
                  <a:schemeClr val="bg1"/>
                </a:solidFill>
              </a:rPr>
              <a:t>, </a:t>
            </a:r>
            <a:r>
              <a:rPr lang="en-US" sz="1100" dirty="0" err="1">
                <a:solidFill>
                  <a:schemeClr val="bg1"/>
                </a:solidFill>
              </a:rPr>
              <a:t>xlist</a:t>
            </a:r>
            <a:r>
              <a:rPr lang="en-US" sz="1100" dirty="0">
                <a:solidFill>
                  <a:schemeClr val="bg1"/>
                </a:solidFill>
              </a:rPr>
              <a:t> = </a:t>
            </a:r>
            <a:r>
              <a:rPr lang="en-US" sz="1100" dirty="0" err="1">
                <a:solidFill>
                  <a:schemeClr val="bg1"/>
                </a:solidFill>
              </a:rPr>
              <a:t>select.select</a:t>
            </a:r>
            <a:r>
              <a:rPr lang="en-US" sz="1100" dirty="0">
                <a:solidFill>
                  <a:schemeClr val="bg1"/>
                </a:solidFill>
              </a:rPr>
              <a:t>(</a:t>
            </a:r>
            <a:r>
              <a:rPr lang="en-US" sz="1100" dirty="0" err="1">
                <a:solidFill>
                  <a:schemeClr val="bg1"/>
                </a:solidFill>
              </a:rPr>
              <a:t>clients_connectes</a:t>
            </a:r>
            <a:r>
              <a:rPr lang="en-US" sz="1100" dirty="0">
                <a:solidFill>
                  <a:schemeClr val="bg1"/>
                </a:solidFill>
              </a:rPr>
              <a:t>, [], [], 2)</a:t>
            </a:r>
            <a:endParaRPr lang="fr-FR" sz="1100" dirty="0">
              <a:solidFill>
                <a:schemeClr val="bg1"/>
              </a:solidFill>
            </a:endParaRPr>
          </a:p>
        </p:txBody>
      </p:sp>
    </p:spTree>
    <p:extLst>
      <p:ext uri="{BB962C8B-B14F-4D97-AF65-F5344CB8AC3E}">
        <p14:creationId xmlns:p14="http://schemas.microsoft.com/office/powerpoint/2010/main" val="266164970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err="1"/>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err="1"/>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Tree>
    <p:extLst>
      <p:ext uri="{BB962C8B-B14F-4D97-AF65-F5344CB8AC3E}">
        <p14:creationId xmlns:p14="http://schemas.microsoft.com/office/powerpoint/2010/main" val="27538912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socket.SOCK_STREAM)</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a:t>
            </a:r>
            <a:r>
              <a:rPr lang="fr-FR" sz="1100" dirty="0" err="1">
                <a:solidFill>
                  <a:schemeClr val="bg1"/>
                </a:solidFill>
              </a:rPr>
              <a:t>connexion.accept</a:t>
            </a:r>
            <a:r>
              <a:rPr lang="fr-FR" sz="1100" dirty="0">
                <a:solidFill>
                  <a:schemeClr val="bg1"/>
                </a:solidFill>
              </a:rPr>
              <a: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Tree>
    <p:extLst>
      <p:ext uri="{BB962C8B-B14F-4D97-AF65-F5344CB8AC3E}">
        <p14:creationId xmlns:p14="http://schemas.microsoft.com/office/powerpoint/2010/main" val="26815400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Tree>
    <p:extLst>
      <p:ext uri="{BB962C8B-B14F-4D97-AF65-F5344CB8AC3E}">
        <p14:creationId xmlns:p14="http://schemas.microsoft.com/office/powerpoint/2010/main" val="189446692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Tree>
    <p:extLst>
      <p:ext uri="{BB962C8B-B14F-4D97-AF65-F5344CB8AC3E}">
        <p14:creationId xmlns:p14="http://schemas.microsoft.com/office/powerpoint/2010/main" val="26100648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Tree>
    <p:extLst>
      <p:ext uri="{BB962C8B-B14F-4D97-AF65-F5344CB8AC3E}">
        <p14:creationId xmlns:p14="http://schemas.microsoft.com/office/powerpoint/2010/main" val="277759661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08843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a:t>
            </a:r>
            <a:r>
              <a:rPr lang="en-US" sz="6000" dirty="0" err="1">
                <a:solidFill>
                  <a:schemeClr val="accent5">
                    <a:lumMod val="75000"/>
                  </a:schemeClr>
                </a:solidFill>
              </a:rPr>
              <a:t>cles</a:t>
            </a:r>
            <a:r>
              <a:rPr lang="en-US" sz="6000" dirty="0">
                <a:solidFill>
                  <a:schemeClr val="accent5">
                    <a:lumMod val="75000"/>
                  </a:schemeClr>
                </a:solidFill>
              </a:rPr>
              <a:t>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Tree>
    <p:extLst>
      <p:ext uri="{BB962C8B-B14F-4D97-AF65-F5344CB8AC3E}">
        <p14:creationId xmlns:p14="http://schemas.microsoft.com/office/powerpoint/2010/main" val="509638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Tree>
    <p:extLst>
      <p:ext uri="{BB962C8B-B14F-4D97-AF65-F5344CB8AC3E}">
        <p14:creationId xmlns:p14="http://schemas.microsoft.com/office/powerpoint/2010/main" val="61904291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a:t>
            </a:r>
            <a:r>
              <a:rPr lang="fr-FR" sz="1200" dirty="0" err="1"/>
              <a:t>choeur</a:t>
            </a:r>
            <a:r>
              <a:rPr lang="fr-FR" sz="1200" dirty="0"/>
              <a:t>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Tree>
    <p:extLst>
      <p:ext uri="{BB962C8B-B14F-4D97-AF65-F5344CB8AC3E}">
        <p14:creationId xmlns:p14="http://schemas.microsoft.com/office/powerpoint/2010/main" val="39590517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Tree>
    <p:extLst>
      <p:ext uri="{BB962C8B-B14F-4D97-AF65-F5344CB8AC3E}">
        <p14:creationId xmlns:p14="http://schemas.microsoft.com/office/powerpoint/2010/main" val="405897219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a:t>
            </a:r>
            <a:r>
              <a:rPr lang="fr-FR" sz="1000" dirty="0" err="1">
                <a:solidFill>
                  <a:schemeClr val="bg1"/>
                </a:solidFill>
              </a:rPr>
              <a:t>elt</a:t>
            </a:r>
            <a:r>
              <a:rPr lang="fr-FR" sz="1000" dirty="0">
                <a:solidFill>
                  <a:schemeClr val="bg1"/>
                </a:solidFill>
              </a:rPr>
              <a: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a:t>
            </a:r>
            <a:r>
              <a:rPr lang="fr-FR" sz="1000" dirty="0" err="1">
                <a:solidFill>
                  <a:schemeClr val="bg1"/>
                </a:solidFill>
              </a:rPr>
              <a:t>elt</a:t>
            </a:r>
            <a:r>
              <a:rPr lang="fr-FR" sz="1000" dirty="0">
                <a:solidFill>
                  <a:schemeClr val="bg1"/>
                </a:solidFill>
              </a:rPr>
              <a:t>' est dans 'liste'</a:t>
            </a:r>
          </a:p>
          <a:p>
            <a:r>
              <a:rPr lang="fr-FR" sz="1000" dirty="0">
                <a:solidFill>
                  <a:schemeClr val="bg1"/>
                </a:solidFill>
              </a:rPr>
              <a:t>        </a:t>
            </a:r>
            <a:r>
              <a:rPr lang="fr-FR" sz="1000" dirty="0" err="1">
                <a:solidFill>
                  <a:schemeClr val="bg1"/>
                </a:solidFill>
              </a:rPr>
              <a:t>self.assertIn</a:t>
            </a:r>
            <a:r>
              <a:rPr lang="fr-FR" sz="1000" dirty="0">
                <a:solidFill>
                  <a:schemeClr val="bg1"/>
                </a:solidFill>
              </a:rPr>
              <a:t>(</a:t>
            </a:r>
            <a:r>
              <a:rPr lang="fr-FR" sz="1000" dirty="0" err="1">
                <a:solidFill>
                  <a:schemeClr val="bg1"/>
                </a:solidFill>
              </a:rPr>
              <a:t>elt</a:t>
            </a:r>
            <a:r>
              <a:rPr lang="fr-FR" sz="1000" dirty="0">
                <a:solidFill>
                  <a:schemeClr val="bg1"/>
                </a:solidFill>
              </a:rPr>
              <a:t>, liste)</a:t>
            </a:r>
          </a:p>
        </p:txBody>
      </p:sp>
    </p:spTree>
    <p:extLst>
      <p:ext uri="{BB962C8B-B14F-4D97-AF65-F5344CB8AC3E}">
        <p14:creationId xmlns:p14="http://schemas.microsoft.com/office/powerpoint/2010/main" val="86093303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t>
            </a:r>
            <a:r>
              <a:rPr lang="fr-FR" sz="1200" dirty="0" err="1"/>
              <a:t>assertIn</a:t>
            </a:r>
            <a:r>
              <a:rPr lang="fr-FR" sz="1200" dirty="0"/>
              <a:t>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Tree>
    <p:extLst>
      <p:ext uri="{BB962C8B-B14F-4D97-AF65-F5344CB8AC3E}">
        <p14:creationId xmlns:p14="http://schemas.microsoft.com/office/powerpoint/2010/main" val="6887126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Tree>
    <p:extLst>
      <p:ext uri="{BB962C8B-B14F-4D97-AF65-F5344CB8AC3E}">
        <p14:creationId xmlns:p14="http://schemas.microsoft.com/office/powerpoint/2010/main" val="32205107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Tree>
    <p:extLst>
      <p:ext uri="{BB962C8B-B14F-4D97-AF65-F5344CB8AC3E}">
        <p14:creationId xmlns:p14="http://schemas.microsoft.com/office/powerpoint/2010/main" val="45585142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err="1">
                <a:solidFill>
                  <a:schemeClr val="bg1"/>
                </a:solidFill>
              </a:rPr>
              <a:t>unittest.main</a:t>
            </a:r>
            <a:r>
              <a:rPr lang="fr-FR" sz="1000" dirty="0">
                <a:solidFill>
                  <a:schemeClr val="bg1"/>
                </a:solidFill>
              </a:rPr>
              <a:t>()</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a:t>
            </a:r>
            <a:r>
              <a:rPr lang="fr-FR" sz="1200" dirty="0" err="1">
                <a:highlight>
                  <a:srgbClr val="C0C0C0"/>
                </a:highlight>
              </a:rPr>
              <a:t>unittest.main</a:t>
            </a:r>
            <a:r>
              <a:rPr lang="fr-FR" sz="1200" dirty="0">
                <a:highlight>
                  <a:srgbClr val="C0C0C0"/>
                </a:highlight>
              </a:rPr>
              <a:t>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a:t>
            </a:r>
            <a:r>
              <a:rPr lang="fr-FR" sz="1000" dirty="0" err="1">
                <a:solidFill>
                  <a:schemeClr val="bg1"/>
                </a:solidFill>
              </a:rPr>
              <a:t>elt</a:t>
            </a:r>
            <a:r>
              <a:rPr lang="fr-FR" sz="1000" dirty="0">
                <a:solidFill>
                  <a:schemeClr val="bg1"/>
                </a:solidFill>
              </a:rPr>
              <a: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a:t>
            </a:r>
            <a:r>
              <a:rPr lang="fr-FR" sz="1000" dirty="0" err="1">
                <a:solidFill>
                  <a:schemeClr val="bg1"/>
                </a:solidFill>
              </a:rPr>
              <a:t>self.assertIn</a:t>
            </a:r>
            <a:r>
              <a:rPr lang="fr-FR" sz="1000" dirty="0">
                <a:solidFill>
                  <a:schemeClr val="bg1"/>
                </a:solidFill>
              </a:rPr>
              <a:t>(</a:t>
            </a:r>
            <a:r>
              <a:rPr lang="fr-FR" sz="1000" dirty="0" err="1">
                <a:solidFill>
                  <a:schemeClr val="bg1"/>
                </a:solidFill>
              </a:rPr>
              <a:t>elt</a:t>
            </a:r>
            <a:r>
              <a:rPr lang="fr-FR" sz="1000" dirty="0">
                <a:solidFill>
                  <a:schemeClr val="bg1"/>
                </a:solidFill>
              </a:rPr>
              <a:t>, ('a', 'b', 'c'))</a:t>
            </a:r>
          </a:p>
        </p:txBody>
      </p:sp>
    </p:spTree>
    <p:extLst>
      <p:ext uri="{BB962C8B-B14F-4D97-AF65-F5344CB8AC3E}">
        <p14:creationId xmlns:p14="http://schemas.microsoft.com/office/powerpoint/2010/main" val="210045077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a:t>
            </a:r>
            <a:r>
              <a:rPr lang="fr-FR" sz="1000" i="1" dirty="0" err="1"/>
              <a:t>unittest.main</a:t>
            </a:r>
            <a:r>
              <a:rPr lang="fr-FR" sz="1000" i="1" dirty="0"/>
              <a:t>():</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a:t>
            </a:r>
            <a:r>
              <a:rPr lang="en-US" sz="1000" dirty="0" err="1">
                <a:solidFill>
                  <a:schemeClr val="bg1"/>
                </a:solidFill>
              </a:rPr>
              <a:t>test_choice</a:t>
            </a:r>
            <a:r>
              <a:rPr lang="en-US" sz="1000" dirty="0">
                <a:solidFill>
                  <a:schemeClr val="bg1"/>
                </a:solidFill>
              </a:rPr>
              <a:t> (__</a:t>
            </a:r>
            <a:r>
              <a:rPr lang="en-US" sz="1000" dirty="0" err="1">
                <a:solidFill>
                  <a:schemeClr val="bg1"/>
                </a:solidFill>
              </a:rPr>
              <a:t>main__.RandomTest</a:t>
            </a:r>
            <a:r>
              <a:rPr lang="en-US" sz="1000" dirty="0">
                <a:solidFill>
                  <a:schemeClr val="bg1"/>
                </a:solidFill>
              </a:rPr>
              <a:t>)</a:t>
            </a:r>
          </a:p>
          <a:p>
            <a:r>
              <a:rPr lang="en-US" sz="1000" dirty="0">
                <a:solidFill>
                  <a:schemeClr val="bg1"/>
                </a:solidFill>
              </a:rPr>
              <a:t>Test le fonctionnement de la fonction '</a:t>
            </a:r>
            <a:r>
              <a:rPr lang="en-US" sz="1000" dirty="0" err="1">
                <a:solidFill>
                  <a:schemeClr val="bg1"/>
                </a:solidFill>
              </a:rPr>
              <a:t>random.choice</a:t>
            </a:r>
            <a:r>
              <a:rPr lang="en-US" sz="1000" dirty="0">
                <a:solidFill>
                  <a:schemeClr val="bg1"/>
                </a:solidFill>
              </a:rPr>
              <a:t>'.</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a:t>
            </a:r>
            <a:r>
              <a:rPr lang="en-US" sz="1000" dirty="0" err="1">
                <a:solidFill>
                  <a:schemeClr val="bg1"/>
                </a:solidFill>
              </a:rPr>
              <a:t>test_choice</a:t>
            </a:r>
            <a:endParaRPr lang="en-US" sz="1000" dirty="0">
              <a:solidFill>
                <a:schemeClr val="bg1"/>
              </a:solidFill>
            </a:endParaRPr>
          </a:p>
          <a:p>
            <a:r>
              <a:rPr lang="en-US" sz="1000" dirty="0">
                <a:solidFill>
                  <a:schemeClr val="bg1"/>
                </a:solidFill>
              </a:rPr>
              <a:t>    self.assertIn(elt, ('a', 'b', 'c'))</a:t>
            </a:r>
          </a:p>
          <a:p>
            <a:r>
              <a:rPr lang="en-US" sz="1000" dirty="0" err="1">
                <a:solidFill>
                  <a:schemeClr val="bg1"/>
                </a:solidFill>
              </a:rPr>
              <a:t>AssertionError</a:t>
            </a:r>
            <a:r>
              <a:rPr lang="en-US" sz="1000" dirty="0">
                <a:solidFill>
                  <a:schemeClr val="bg1"/>
                </a:solidFill>
              </a:rPr>
              <a:t>: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Tree>
    <p:extLst>
      <p:ext uri="{BB962C8B-B14F-4D97-AF65-F5344CB8AC3E}">
        <p14:creationId xmlns:p14="http://schemas.microsoft.com/office/powerpoint/2010/main" val="125740131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Tree>
    <p:extLst>
      <p:ext uri="{BB962C8B-B14F-4D97-AF65-F5344CB8AC3E}">
        <p14:creationId xmlns:p14="http://schemas.microsoft.com/office/powerpoint/2010/main" val="2397465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a:t>
            </a:r>
            <a:r>
              <a:rPr lang="en-US" sz="6000" dirty="0" err="1">
                <a:solidFill>
                  <a:schemeClr val="accent5">
                    <a:lumMod val="75000"/>
                  </a:schemeClr>
                </a:solidFill>
              </a:rPr>
              <a:t>cles</a:t>
            </a:r>
            <a:r>
              <a:rPr lang="en-US" sz="6000" dirty="0">
                <a:solidFill>
                  <a:schemeClr val="accent5">
                    <a:lumMod val="75000"/>
                  </a:schemeClr>
                </a:solidFill>
              </a:rPr>
              <a:t>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Tree>
    <p:extLst>
      <p:ext uri="{BB962C8B-B14F-4D97-AF65-F5344CB8AC3E}">
        <p14:creationId xmlns:p14="http://schemas.microsoft.com/office/powerpoint/2010/main" val="94296781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Tree>
    <p:extLst>
      <p:ext uri="{BB962C8B-B14F-4D97-AF65-F5344CB8AC3E}">
        <p14:creationId xmlns:p14="http://schemas.microsoft.com/office/powerpoint/2010/main" val="335665406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Tree>
    <p:extLst>
      <p:ext uri="{BB962C8B-B14F-4D97-AF65-F5344CB8AC3E}">
        <p14:creationId xmlns:p14="http://schemas.microsoft.com/office/powerpoint/2010/main" val="304983911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Tree>
    <p:extLst>
      <p:ext uri="{BB962C8B-B14F-4D97-AF65-F5344CB8AC3E}">
        <p14:creationId xmlns:p14="http://schemas.microsoft.com/office/powerpoint/2010/main" val="138772093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Tree>
    <p:extLst>
      <p:ext uri="{BB962C8B-B14F-4D97-AF65-F5344CB8AC3E}">
        <p14:creationId xmlns:p14="http://schemas.microsoft.com/office/powerpoint/2010/main" val="13885529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a:t>
            </a:r>
            <a:r>
              <a:rPr lang="fr-FR" sz="1200" dirty="0" err="1"/>
              <a:t>setUp</a:t>
            </a:r>
            <a:r>
              <a:rPr lang="fr-FR" sz="1200" dirty="0"/>
              <a:t>. Il existe également une méthode </a:t>
            </a:r>
            <a:r>
              <a:rPr lang="fr-FR" sz="1200" dirty="0" err="1"/>
              <a:t>tearDown</a:t>
            </a:r>
            <a:r>
              <a:rPr lang="fr-FR" sz="1200" dirty="0"/>
              <a:t>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Tree>
    <p:extLst>
      <p:ext uri="{BB962C8B-B14F-4D97-AF65-F5344CB8AC3E}">
        <p14:creationId xmlns:p14="http://schemas.microsoft.com/office/powerpoint/2010/main" val="422516148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Tree>
    <p:extLst>
      <p:ext uri="{BB962C8B-B14F-4D97-AF65-F5344CB8AC3E}">
        <p14:creationId xmlns:p14="http://schemas.microsoft.com/office/powerpoint/2010/main" val="332964550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Tree>
    <p:extLst>
      <p:ext uri="{BB962C8B-B14F-4D97-AF65-F5344CB8AC3E}">
        <p14:creationId xmlns:p14="http://schemas.microsoft.com/office/powerpoint/2010/main" val="192898281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a:t>
            </a:r>
            <a:r>
              <a:rPr lang="fr-FR" sz="1200" dirty="0" err="1"/>
              <a:t>pytest</a:t>
            </a:r>
            <a:r>
              <a:rPr lang="fr-FR" sz="1200" dirty="0"/>
              <a: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a:t>
            </a:r>
            <a:r>
              <a:rPr lang="en-US" sz="1000" dirty="0" err="1">
                <a:solidFill>
                  <a:schemeClr val="bg1"/>
                </a:solidFill>
              </a:rPr>
              <a:t>pytest</a:t>
            </a:r>
            <a:endParaRPr lang="en-US" sz="1000" dirty="0">
              <a:solidFill>
                <a:schemeClr val="bg1"/>
              </a:solidFill>
            </a:endParaRPr>
          </a:p>
        </p:txBody>
      </p:sp>
    </p:spTree>
    <p:extLst>
      <p:ext uri="{BB962C8B-B14F-4D97-AF65-F5344CB8AC3E}">
        <p14:creationId xmlns:p14="http://schemas.microsoft.com/office/powerpoint/2010/main" val="99635909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Tree>
    <p:extLst>
      <p:ext uri="{BB962C8B-B14F-4D97-AF65-F5344CB8AC3E}">
        <p14:creationId xmlns:p14="http://schemas.microsoft.com/office/powerpoint/2010/main" val="71194053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a:t>
            </a:r>
            <a:r>
              <a:rPr lang="en-US" sz="1000" dirty="0" err="1">
                <a:solidFill>
                  <a:schemeClr val="bg1"/>
                </a:solidFill>
              </a:rPr>
              <a:t>test_random.RandomTest.test_shuffle</a:t>
            </a:r>
            <a:endParaRPr lang="en-US" sz="1000" dirty="0">
              <a:solidFill>
                <a:schemeClr val="bg1"/>
              </a:solidFill>
            </a:endParaRP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a:t>
            </a:r>
            <a:r>
              <a:rPr lang="fr-FR" sz="1200" dirty="0" err="1"/>
              <a:t>oeil</a:t>
            </a:r>
            <a:r>
              <a:rPr lang="fr-FR" sz="1200" dirty="0"/>
              <a:t> à ce projet si vous avez le temps.</a:t>
            </a:r>
          </a:p>
          <a:p>
            <a:endParaRPr lang="fr-FR" sz="1200" dirty="0"/>
          </a:p>
          <a:p>
            <a:r>
              <a:rPr lang="fr-FR" sz="1200" dirty="0"/>
              <a:t>Si vous téléchargez et décompressez les sources, vous verrez un dossier </a:t>
            </a:r>
            <a:r>
              <a:rPr lang="fr-FR" sz="1200" dirty="0" err="1"/>
              <a:t>cherrypy</a:t>
            </a:r>
            <a:r>
              <a:rPr lang="fr-FR" sz="1200" dirty="0"/>
              <a:t>-version. </a:t>
            </a:r>
          </a:p>
        </p:txBody>
      </p:sp>
    </p:spTree>
    <p:extLst>
      <p:ext uri="{BB962C8B-B14F-4D97-AF65-F5344CB8AC3E}">
        <p14:creationId xmlns:p14="http://schemas.microsoft.com/office/powerpoint/2010/main" val="3881676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err="1">
                <a:solidFill>
                  <a:schemeClr val="accent5">
                    <a:lumMod val="75000"/>
                  </a:schemeClr>
                </a:solidFill>
              </a:rPr>
              <a:t>Annee</a:t>
            </a:r>
            <a:r>
              <a:rPr lang="en-US" sz="6000" dirty="0">
                <a:solidFill>
                  <a:schemeClr val="accent5">
                    <a:lumMod val="75000"/>
                  </a:schemeClr>
                </a:solidFill>
              </a:rPr>
              <a:t>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Tree>
    <p:extLst>
      <p:ext uri="{BB962C8B-B14F-4D97-AF65-F5344CB8AC3E}">
        <p14:creationId xmlns:p14="http://schemas.microsoft.com/office/powerpoint/2010/main" val="36068732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a:t>
            </a:r>
            <a:r>
              <a:rPr lang="fr-FR" sz="1200" i="1" dirty="0" err="1"/>
              <a:t>install</a:t>
            </a:r>
            <a:r>
              <a:rPr lang="fr-FR" sz="1200" i="1" dirty="0"/>
              <a:t> </a:t>
            </a:r>
            <a:r>
              <a:rPr lang="fr-FR" sz="1200" dirty="0"/>
              <a:t>pour ce faire).</a:t>
            </a:r>
          </a:p>
          <a:p>
            <a:endParaRPr lang="fr-FR" sz="1200" dirty="0"/>
          </a:p>
          <a:p>
            <a:r>
              <a:rPr lang="fr-FR" sz="1200" dirty="0"/>
              <a:t>Si Python trouve les tests unitaires du projet, c'est qu'il explore les répertoires du projet. Il y a notamment le répertoire </a:t>
            </a:r>
            <a:r>
              <a:rPr lang="fr-FR" sz="1200" dirty="0" err="1"/>
              <a:t>cherrypy</a:t>
            </a:r>
            <a:r>
              <a:rPr lang="fr-FR" sz="1200" dirty="0"/>
              <a:t>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a:t>
            </a:r>
            <a:r>
              <a:rPr lang="fr-FR" sz="1200" dirty="0" err="1"/>
              <a:t>cherrypy</a:t>
            </a:r>
            <a:r>
              <a:rPr lang="fr-FR" sz="1200" dirty="0"/>
              <a:t>/fonctionnalite.py) et le test de cette fonctionnalité dans un module spécifique (</a:t>
            </a:r>
            <a:r>
              <a:rPr lang="fr-FR" sz="1200" dirty="0" err="1"/>
              <a:t>cherrypy</a:t>
            </a:r>
            <a:r>
              <a:rPr lang="fr-FR" sz="1200" dirty="0"/>
              <a:t>/test/test_fonctionnalite.py).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Tree>
    <p:extLst>
      <p:ext uri="{BB962C8B-B14F-4D97-AF65-F5344CB8AC3E}">
        <p14:creationId xmlns:p14="http://schemas.microsoft.com/office/powerpoint/2010/main" val="25481910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Tree>
    <p:extLst>
      <p:ext uri="{BB962C8B-B14F-4D97-AF65-F5344CB8AC3E}">
        <p14:creationId xmlns:p14="http://schemas.microsoft.com/office/powerpoint/2010/main" val="11450325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0913336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a:t>
            </a:r>
            <a:r>
              <a:rPr lang="fr-FR" sz="1200" dirty="0" err="1">
                <a:solidFill>
                  <a:schemeClr val="bg1"/>
                </a:solidFill>
              </a:rPr>
              <a:t>bibiliothèque</a:t>
            </a:r>
            <a:r>
              <a:rPr lang="fr-FR" sz="1200" dirty="0">
                <a:solidFill>
                  <a:schemeClr val="bg1"/>
                </a:solidFill>
              </a:rPr>
              <a:t>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Tree>
    <p:extLst>
      <p:ext uri="{BB962C8B-B14F-4D97-AF65-F5344CB8AC3E}">
        <p14:creationId xmlns:p14="http://schemas.microsoft.com/office/powerpoint/2010/main" val="95621607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Tree>
    <p:extLst>
      <p:ext uri="{BB962C8B-B14F-4D97-AF65-F5344CB8AC3E}">
        <p14:creationId xmlns:p14="http://schemas.microsoft.com/office/powerpoint/2010/main" val="28515057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Tree>
    <p:extLst>
      <p:ext uri="{BB962C8B-B14F-4D97-AF65-F5344CB8AC3E}">
        <p14:creationId xmlns:p14="http://schemas.microsoft.com/office/powerpoint/2010/main" val="270829353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err="1">
                <a:solidFill>
                  <a:schemeClr val="bg1"/>
                </a:solidFill>
              </a:rPr>
              <a:t>Thread.__init</a:t>
            </a:r>
            <a:r>
              <a:rPr lang="fr-FR" sz="1200" i="1" dirty="0">
                <a:solidFill>
                  <a:schemeClr val="bg1"/>
                </a:solidFill>
              </a:rPr>
              <a: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Tree>
    <p:extLst>
      <p:ext uri="{BB962C8B-B14F-4D97-AF65-F5344CB8AC3E}">
        <p14:creationId xmlns:p14="http://schemas.microsoft.com/office/powerpoint/2010/main" val="155521929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Tree>
    <p:extLst>
      <p:ext uri="{BB962C8B-B14F-4D97-AF65-F5344CB8AC3E}">
        <p14:creationId xmlns:p14="http://schemas.microsoft.com/office/powerpoint/2010/main" val="208337246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15455032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Tree>
    <p:extLst>
      <p:ext uri="{BB962C8B-B14F-4D97-AF65-F5344CB8AC3E}">
        <p14:creationId xmlns:p14="http://schemas.microsoft.com/office/powerpoint/2010/main" val="599927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a:t>
            </a:r>
            <a:r>
              <a:rPr kumimoji="0" lang="fr-FR" altLang="fr-FR" b="0" i="0" u="none" strike="noStrike" cap="none" normalizeH="0" baseline="0" dirty="0" err="1">
                <a:ln>
                  <a:noFill/>
                </a:ln>
                <a:solidFill>
                  <a:schemeClr val="tx1"/>
                </a:solidFill>
                <a:effectLst/>
                <a:latin typeface="Arial" panose="020B0604020202020204" pitchFamily="34" charset="0"/>
              </a:rPr>
              <a:t>clés</a:t>
            </a:r>
            <a:r>
              <a:rPr kumimoji="0" lang="fr-FR" altLang="fr-FR" b="0" i="0" u="none" strike="noStrike" cap="none" normalizeH="0" baseline="0" dirty="0" err="1">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a:t>
            </a:r>
            <a:r>
              <a:rPr kumimoji="0" lang="fr-FR" altLang="fr-FR" b="0" i="0" u="none" strike="noStrike" cap="none" normalizeH="0" baseline="0" dirty="0" err="1">
                <a:ln>
                  <a:noFill/>
                </a:ln>
                <a:solidFill>
                  <a:schemeClr val="tx1"/>
                </a:solidFill>
                <a:effectLst/>
              </a:rPr>
              <a:t>et</a:t>
            </a:r>
            <a:r>
              <a:rPr kumimoji="0" lang="fr-FR" altLang="fr-FR" b="0" i="0" u="none" strike="noStrike" cap="none" normalizeH="0" baseline="0" dirty="0" err="1">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a:t>
            </a:r>
            <a:r>
              <a:rPr kumimoji="0" lang="fr-FR" altLang="fr-FR" b="0" i="0" u="none" strike="noStrike" cap="none" normalizeH="0" baseline="0" dirty="0" err="1">
                <a:ln>
                  <a:noFill/>
                </a:ln>
                <a:solidFill>
                  <a:schemeClr val="tx1"/>
                </a:solidFill>
                <a:effectLst/>
                <a:latin typeface="Arial" panose="020B0604020202020204" pitchFamily="34" charset="0"/>
              </a:rPr>
              <a:t>clés</a:t>
            </a:r>
            <a:r>
              <a:rPr kumimoji="0" lang="fr-FR" altLang="fr-FR" b="0" i="0" u="none" strike="noStrike" cap="none" normalizeH="0" baseline="0" dirty="0" err="1">
                <a:ln>
                  <a:noFill/>
                </a:ln>
                <a:solidFill>
                  <a:schemeClr val="tx1"/>
                </a:solidFill>
                <a:effectLst/>
                <a:latin typeface="Arial Unicode MS"/>
              </a:rPr>
              <a:t>if</a:t>
            </a:r>
            <a:r>
              <a:rPr kumimoji="0" lang="fr-FR" altLang="fr-FR" b="0" i="0" u="none" strike="noStrike" cap="none" normalizeH="0" baseline="0" dirty="0" err="1">
                <a:ln>
                  <a:noFill/>
                </a:ln>
                <a:solidFill>
                  <a:schemeClr val="tx1"/>
                </a:solidFill>
                <a:effectLst/>
              </a:rPr>
              <a:t>et</a:t>
            </a:r>
            <a:r>
              <a:rPr kumimoji="0" lang="fr-FR" altLang="fr-FR" b="0" i="0" u="none" strike="noStrike" cap="none" normalizeH="0" baseline="0" dirty="0" err="1">
                <a:ln>
                  <a:noFill/>
                </a:ln>
                <a:solidFill>
                  <a:schemeClr val="tx1"/>
                </a:solidFill>
                <a:effectLst/>
                <a:latin typeface="Arial Unicode MS"/>
              </a:rPr>
              <a:t>elif</a:t>
            </a:r>
            <a:r>
              <a:rPr kumimoji="0" lang="fr-FR" altLang="fr-FR" b="0" i="0" u="none" strike="noStrike" cap="none" normalizeH="0" baseline="0" dirty="0" err="1">
                <a:ln>
                  <a:noFill/>
                </a:ln>
                <a:solidFill>
                  <a:schemeClr val="tx1"/>
                </a:solidFill>
                <a:effectLst/>
              </a:rPr>
              <a:t>doivent</a:t>
            </a:r>
            <a:r>
              <a:rPr kumimoji="0" lang="fr-FR" altLang="fr-FR" b="0" i="0" u="none" strike="noStrike" cap="none" normalizeH="0" baseline="0" dirty="0">
                <a:ln>
                  <a:noFill/>
                </a:ln>
                <a:solidFill>
                  <a:schemeClr val="tx1"/>
                </a:solidFill>
                <a:effectLst/>
              </a:rPr>
              <a: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0"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0"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209357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err="1">
                <a:solidFill>
                  <a:schemeClr val="bg1"/>
                </a:solidFill>
              </a:rPr>
              <a:t>nombre</a:t>
            </a:r>
            <a:r>
              <a:rPr lang="en-US" sz="1000" dirty="0">
                <a:solidFill>
                  <a:schemeClr val="bg1"/>
                </a:solidFill>
              </a:rPr>
              <a:t> = 1</a:t>
            </a:r>
          </a:p>
          <a:p>
            <a:r>
              <a:rPr lang="en-US" sz="1000" dirty="0" err="1">
                <a:solidFill>
                  <a:schemeClr val="bg1"/>
                </a:solidFill>
              </a:rPr>
              <a:t>nombre</a:t>
            </a:r>
            <a:r>
              <a:rPr lang="en-US" sz="1000" dirty="0">
                <a:solidFill>
                  <a:schemeClr val="bg1"/>
                </a:solidFill>
              </a:rPr>
              <a:t>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Tree>
    <p:extLst>
      <p:ext uri="{BB962C8B-B14F-4D97-AF65-F5344CB8AC3E}">
        <p14:creationId xmlns:p14="http://schemas.microsoft.com/office/powerpoint/2010/main" val="108673764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6862550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58014281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306349468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err="1">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Tree>
    <p:extLst>
      <p:ext uri="{BB962C8B-B14F-4D97-AF65-F5344CB8AC3E}">
        <p14:creationId xmlns:p14="http://schemas.microsoft.com/office/powerpoint/2010/main" val="5871400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78236674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Tree>
    <p:extLst>
      <p:ext uri="{BB962C8B-B14F-4D97-AF65-F5344CB8AC3E}">
        <p14:creationId xmlns:p14="http://schemas.microsoft.com/office/powerpoint/2010/main" val="51623991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Tree>
    <p:extLst>
      <p:ext uri="{BB962C8B-B14F-4D97-AF65-F5344CB8AC3E}">
        <p14:creationId xmlns:p14="http://schemas.microsoft.com/office/powerpoint/2010/main" val="116448194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Tree>
    <p:extLst>
      <p:ext uri="{BB962C8B-B14F-4D97-AF65-F5344CB8AC3E}">
        <p14:creationId xmlns:p14="http://schemas.microsoft.com/office/powerpoint/2010/main" val="334371362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798715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t>	</a:t>
            </a:r>
          </a:p>
          <a:p>
            <a:pPr marL="0" indent="0">
              <a:buFont typeface="Arial" panose="020B0604020202020204" pitchFamily="34" charset="0"/>
              <a:buNone/>
            </a:pPr>
            <a:endParaRPr lang="fr-FR"/>
          </a:p>
          <a:p>
            <a:pPr marL="0" indent="0">
              <a:buFont typeface="Arial" panose="020B0604020202020204" pitchFamily="34" charset="0"/>
              <a:buNone/>
            </a:pPr>
            <a:endParaRPr lang="fr-FR"/>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err="1">
                <a:solidFill>
                  <a:schemeClr val="accent5">
                    <a:lumMod val="75000"/>
                  </a:schemeClr>
                </a:solidFill>
              </a:rPr>
              <a:t>Apprendre</a:t>
            </a:r>
            <a:r>
              <a:rPr lang="en-US" sz="9600" dirty="0">
                <a:solidFill>
                  <a:schemeClr val="accent5">
                    <a:lumMod val="75000"/>
                  </a:schemeClr>
                </a:solidFill>
              </a:rPr>
              <a:t> à faire des </a:t>
            </a:r>
            <a:r>
              <a:rPr lang="en-US" sz="9600" dirty="0" err="1">
                <a:solidFill>
                  <a:schemeClr val="accent5">
                    <a:lumMod val="75000"/>
                  </a:schemeClr>
                </a:solidFill>
              </a:rPr>
              <a:t>boucles</a:t>
            </a:r>
            <a:endParaRPr lang="fr-FR" sz="9600" dirty="0">
              <a:solidFill>
                <a:schemeClr val="accent5">
                  <a:lumMod val="75000"/>
                </a:schemeClr>
              </a:solidFill>
            </a:endParaRPr>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Tree>
    <p:extLst>
      <p:ext uri="{BB962C8B-B14F-4D97-AF65-F5344CB8AC3E}">
        <p14:creationId xmlns:p14="http://schemas.microsoft.com/office/powerpoint/2010/main" val="2604568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Tree>
    <p:extLst>
      <p:ext uri="{BB962C8B-B14F-4D97-AF65-F5344CB8AC3E}">
        <p14:creationId xmlns:p14="http://schemas.microsoft.com/office/powerpoint/2010/main" val="225086271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err="1">
                <a:solidFill>
                  <a:schemeClr val="bg1"/>
                </a:solidFill>
              </a:rPr>
              <a:t>champ_label.pack</a:t>
            </a:r>
            <a:r>
              <a:rPr lang="fr-FR" sz="1000" dirty="0">
                <a:solidFill>
                  <a:schemeClr val="bg1"/>
                </a:solidFill>
              </a:rPr>
              <a:t>()</a:t>
            </a:r>
          </a:p>
          <a:p>
            <a:endParaRPr lang="fr-FR" sz="1000" dirty="0">
              <a:solidFill>
                <a:schemeClr val="bg1"/>
              </a:solidFill>
            </a:endParaRPr>
          </a:p>
          <a:p>
            <a:r>
              <a:rPr lang="fr-FR" sz="1000" dirty="0">
                <a:solidFill>
                  <a:schemeClr val="bg1"/>
                </a:solidFill>
              </a:rPr>
              <a:t># On démarre la boucle Tkinter qui s'</a:t>
            </a:r>
            <a:r>
              <a:rPr lang="fr-FR" sz="1000" dirty="0" err="1">
                <a:solidFill>
                  <a:schemeClr val="bg1"/>
                </a:solidFill>
              </a:rPr>
              <a:t>interompt</a:t>
            </a:r>
            <a:r>
              <a:rPr lang="fr-FR" sz="1000" dirty="0">
                <a:solidFill>
                  <a:schemeClr val="bg1"/>
                </a:solidFill>
              </a:rPr>
              <a:t> quand on ferme la fenêtre</a:t>
            </a:r>
          </a:p>
          <a:p>
            <a:r>
              <a:rPr lang="fr-FR" sz="1000" dirty="0" err="1">
                <a:solidFill>
                  <a:schemeClr val="bg1"/>
                </a:solidFill>
              </a:rPr>
              <a:t>fenetre.mainloop</a:t>
            </a:r>
            <a:r>
              <a:rPr lang="fr-FR" sz="1000" dirty="0">
                <a:solidFill>
                  <a:schemeClr val="bg1"/>
                </a:solidFill>
              </a:rPr>
              <a:t>()</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Tree>
    <p:extLst>
      <p:ext uri="{BB962C8B-B14F-4D97-AF65-F5344CB8AC3E}">
        <p14:creationId xmlns:p14="http://schemas.microsoft.com/office/powerpoint/2010/main" val="168862924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Tree>
    <p:extLst>
      <p:ext uri="{BB962C8B-B14F-4D97-AF65-F5344CB8AC3E}">
        <p14:creationId xmlns:p14="http://schemas.microsoft.com/office/powerpoint/2010/main" val="30620673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a:t>
            </a:r>
            <a:r>
              <a:rPr lang="fr-FR" sz="1200" dirty="0" err="1"/>
              <a:t>quit</a:t>
            </a:r>
            <a:r>
              <a:rPr lang="fr-FR" sz="1200" dirty="0"/>
              <a: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Tree>
    <p:extLst>
      <p:ext uri="{BB962C8B-B14F-4D97-AF65-F5344CB8AC3E}">
        <p14:creationId xmlns:p14="http://schemas.microsoft.com/office/powerpoint/2010/main" val="306214785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Tree>
    <p:extLst>
      <p:ext uri="{BB962C8B-B14F-4D97-AF65-F5344CB8AC3E}">
        <p14:creationId xmlns:p14="http://schemas.microsoft.com/office/powerpoint/2010/main" val="22957158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Tree>
    <p:extLst>
      <p:ext uri="{BB962C8B-B14F-4D97-AF65-F5344CB8AC3E}">
        <p14:creationId xmlns:p14="http://schemas.microsoft.com/office/powerpoint/2010/main" val="138292820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a:solidFill>
                  <a:schemeClr val="bg1"/>
                </a:solidFill>
              </a:rPr>
              <a:t>var_choix.get()</a:t>
            </a:r>
          </a:p>
        </p:txBody>
      </p:sp>
    </p:spTree>
    <p:extLst>
      <p:ext uri="{BB962C8B-B14F-4D97-AF65-F5344CB8AC3E}">
        <p14:creationId xmlns:p14="http://schemas.microsoft.com/office/powerpoint/2010/main" val="358337391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err="1"/>
              <a:t>liste.curselection</a:t>
            </a:r>
            <a:r>
              <a:rPr lang="fr-FR" sz="1200" i="1" dirty="0"/>
              <a:t>()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Tree>
    <p:extLst>
      <p:ext uri="{BB962C8B-B14F-4D97-AF65-F5344CB8AC3E}">
        <p14:creationId xmlns:p14="http://schemas.microsoft.com/office/powerpoint/2010/main" val="152552152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a:t>
            </a:r>
            <a:r>
              <a:rPr lang="fr-FR" sz="1200" i="1" dirty="0" err="1"/>
              <a:t>Labelframe</a:t>
            </a:r>
            <a:r>
              <a:rPr lang="fr-FR" sz="1200" i="1" dirty="0"/>
              <a:t>(...,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err="1"/>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Tree>
    <p:extLst>
      <p:ext uri="{BB962C8B-B14F-4D97-AF65-F5344CB8AC3E}">
        <p14:creationId xmlns:p14="http://schemas.microsoft.com/office/powerpoint/2010/main" val="3272623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102683257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err="1"/>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a:t>
            </a:r>
            <a:r>
              <a:rPr lang="fr-FR" sz="1200" dirty="0" err="1"/>
              <a:t>nou</a:t>
            </a:r>
            <a:r>
              <a:rPr lang="fr-FR" sz="1200" dirty="0"/>
              <a:t>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Tree>
    <p:extLst>
      <p:ext uri="{BB962C8B-B14F-4D97-AF65-F5344CB8AC3E}">
        <p14:creationId xmlns:p14="http://schemas.microsoft.com/office/powerpoint/2010/main" val="212638725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err="1">
                <a:solidFill>
                  <a:schemeClr val="bg1"/>
                </a:solidFill>
              </a:rPr>
              <a:t>interface.mainloop</a:t>
            </a:r>
            <a:r>
              <a:rPr lang="fr-FR" sz="1000" dirty="0">
                <a:solidFill>
                  <a:schemeClr val="bg1"/>
                </a:solidFill>
              </a:rPr>
              <a:t>()</a:t>
            </a:r>
          </a:p>
          <a:p>
            <a:r>
              <a:rPr lang="fr-FR" sz="1000" dirty="0" err="1">
                <a:solidFill>
                  <a:schemeClr val="bg1"/>
                </a:solidFill>
              </a:rPr>
              <a:t>interface.destroy</a:t>
            </a:r>
            <a:r>
              <a:rPr lang="fr-FR" sz="1000" dirty="0">
                <a:solidFill>
                  <a:schemeClr val="bg1"/>
                </a:solidFill>
              </a:rPr>
              <a:t>()</a:t>
            </a:r>
          </a:p>
        </p:txBody>
      </p:sp>
    </p:spTree>
    <p:extLst>
      <p:ext uri="{BB962C8B-B14F-4D97-AF65-F5344CB8AC3E}">
        <p14:creationId xmlns:p14="http://schemas.microsoft.com/office/powerpoint/2010/main" val="54014840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50189438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461665"/>
          </a:xfrm>
          <a:prstGeom prst="rect">
            <a:avLst/>
          </a:prstGeom>
          <a:noFill/>
        </p:spPr>
        <p:txBody>
          <a:bodyPr wrap="square" rtlCol="0">
            <a:spAutoFit/>
          </a:bodyPr>
          <a:lstStyle/>
          <a:p>
            <a:r>
              <a:rPr lang="fr-FR" sz="1200"/>
              <a:t>Ce petit chapitre vous explique comment mettre votre code Python dans un fichier pour l'exécuter. Vous pouvez lire ce chapitre très rapidement tant que vous savez à quoi sert la fonctionprint, c'est tout ce dont vous avez besoin.</a:t>
            </a:r>
            <a:endParaRPr lang="fr-FR" sz="1200" dirty="0"/>
          </a:p>
        </p:txBody>
      </p:sp>
    </p:spTree>
    <p:extLst>
      <p:ext uri="{BB962C8B-B14F-4D97-AF65-F5344CB8AC3E}">
        <p14:creationId xmlns:p14="http://schemas.microsoft.com/office/powerpoint/2010/main" val="271887676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1938992"/>
          </a:xfrm>
          <a:prstGeom prst="rect">
            <a:avLst/>
          </a:prstGeom>
          <a:noFill/>
        </p:spPr>
        <p:txBody>
          <a:bodyPr wrap="square" rtlCol="0">
            <a:spAutoFit/>
          </a:bodyPr>
          <a:lstStyle/>
          <a:p>
            <a:r>
              <a:rPr lang="fr-FR" sz="1200" dirty="0"/>
              <a:t>Pour placer du code dans un fichier que nous pourrons ensuite exécuter, la démarche est très simple :</a:t>
            </a:r>
          </a:p>
          <a:p>
            <a:endParaRPr lang="fr-FR" sz="1200" dirty="0"/>
          </a:p>
          <a:p>
            <a:r>
              <a:rPr lang="fr-FR" sz="1200" dirty="0"/>
              <a:t>    Ouvrez un éditeur standard sans mise en forme (Notepad++, VIM ou Emacs…). Dans l'absolu, le bloc-notes Windows est aussi candidat mais il reste moins agréable pour programmer (pas de coloration syntaxique du code, notamment).</a:t>
            </a:r>
          </a:p>
          <a:p>
            <a:endParaRPr lang="fr-FR" sz="1200" dirty="0"/>
          </a:p>
          <a:p>
            <a:r>
              <a:rPr lang="fr-FR" sz="1200" dirty="0"/>
              <a:t>    Dans ce fichier, recopiez </a:t>
            </a:r>
            <a:r>
              <a:rPr lang="fr-FR" sz="1200" dirty="0" err="1"/>
              <a:t>simplementprint</a:t>
            </a:r>
            <a:r>
              <a:rPr lang="fr-FR" sz="1200" dirty="0"/>
              <a:t>("Bonjour le monde !"), comme à la figure suivante.</a:t>
            </a:r>
          </a:p>
          <a:p>
            <a:endParaRPr lang="fr-FR" sz="1200" dirty="0"/>
          </a:p>
          <a:p>
            <a:r>
              <a:rPr lang="fr-FR" sz="1200" dirty="0"/>
              <a:t>    Enregistrez ce code dans un fichier à l'extension.py, comme à la figure suivante. Cela est surtout utile sur Windows.</a:t>
            </a:r>
          </a:p>
          <a:p>
            <a:endParaRPr lang="fr-FR" sz="1200" dirty="0"/>
          </a:p>
          <a:p>
            <a:r>
              <a:rPr lang="fr-FR" sz="1200" dirty="0">
                <a:hlinkClick r:id="rId2"/>
              </a:rPr>
              <a:t>Télécharger Notepad++</a:t>
            </a:r>
            <a:endParaRPr lang="fr-FR" sz="1200" dirty="0"/>
          </a:p>
        </p:txBody>
      </p:sp>
    </p:spTree>
    <p:extLst>
      <p:ext uri="{BB962C8B-B14F-4D97-AF65-F5344CB8AC3E}">
        <p14:creationId xmlns:p14="http://schemas.microsoft.com/office/powerpoint/2010/main" val="5256740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4524315"/>
          </a:xfrm>
          <a:prstGeom prst="rect">
            <a:avLst/>
          </a:prstGeom>
          <a:noFill/>
        </p:spPr>
        <p:txBody>
          <a:bodyPr wrap="square" rtlCol="0">
            <a:spAutoFit/>
          </a:bodyPr>
          <a:lstStyle/>
          <a:p>
            <a:r>
              <a:rPr lang="fr-FR" sz="1200" dirty="0"/>
              <a:t>Exécuter notre code sur Windows</a:t>
            </a:r>
          </a:p>
          <a:p>
            <a:endParaRPr lang="fr-FR" sz="1200" dirty="0"/>
          </a:p>
          <a:p>
            <a:r>
              <a:rPr lang="fr-FR" sz="1200" dirty="0"/>
              <a:t>Dans l'absolu, vous pouvez faire un double-clic sur le fichier à l'extension.py, dans l'explorateur de fichiers. Mais la fenêtre s'ouvre et se referme très rapidement. Pour éviter cela, vous avez trois possibilités :</a:t>
            </a:r>
          </a:p>
          <a:p>
            <a:endParaRPr lang="fr-FR" sz="1200" dirty="0"/>
          </a:p>
          <a:p>
            <a:r>
              <a:rPr lang="fr-FR" sz="1200" dirty="0"/>
              <a:t>    mettre le programme en pause (voir la dernière section de ce chapitre) ;</a:t>
            </a:r>
          </a:p>
          <a:p>
            <a:endParaRPr lang="fr-FR" sz="1200" dirty="0"/>
          </a:p>
          <a:p>
            <a:r>
              <a:rPr lang="fr-FR" sz="1200" dirty="0"/>
              <a:t>    lancer le programme depuis la console Windows (je ne m'attarderai pas ici sur cette solution) ;</a:t>
            </a:r>
          </a:p>
          <a:p>
            <a:endParaRPr lang="fr-FR" sz="1200" dirty="0"/>
          </a:p>
          <a:p>
            <a:r>
              <a:rPr lang="fr-FR" sz="1200" dirty="0"/>
              <a:t>    exécuter le programme avec IDLE.</a:t>
            </a:r>
          </a:p>
          <a:p>
            <a:endParaRPr lang="fr-FR" sz="1200" dirty="0"/>
          </a:p>
          <a:p>
            <a:r>
              <a:rPr lang="fr-FR" sz="1200" dirty="0"/>
              <a:t>C'est cette dernière opération que je vais détailler brièvement. Faites un clic droit sur le fichier.py. Dans le menu contextuel, vous devriez voir apparaître un intitulé du type </a:t>
            </a:r>
            <a:r>
              <a:rPr lang="fr-FR" sz="1200" dirty="0" err="1"/>
              <a:t>edit</a:t>
            </a:r>
            <a:r>
              <a:rPr lang="fr-FR" sz="1200" dirty="0"/>
              <a:t> with IDLE. Cliquez dessus.</a:t>
            </a:r>
          </a:p>
          <a:p>
            <a:endParaRPr lang="fr-FR" sz="1200" dirty="0"/>
          </a:p>
          <a:p>
            <a:r>
              <a:rPr lang="fr-FR" sz="1200" dirty="0"/>
              <a:t>La fenêtre d'IDLE devrait alors s'afficher.</a:t>
            </a:r>
          </a:p>
          <a:p>
            <a:r>
              <a:rPr lang="fr-FR" sz="1200" dirty="0"/>
              <a:t>Vous pouvez voir votre code, ainsi que plusieurs boutons. Cliquez sur run puis sur run module(ou appuyez sur F5 directement).</a:t>
            </a:r>
          </a:p>
          <a:p>
            <a:endParaRPr lang="fr-FR" sz="1200" dirty="0"/>
          </a:p>
          <a:p>
            <a:r>
              <a:rPr lang="fr-FR" sz="1200" dirty="0"/>
              <a:t>Le code du programme devrait alors se lancer. Cette fois, la fenêtre de console reste ouverte pour que vous puissiez voir le résultat ou les erreurs éventuelles.</a:t>
            </a:r>
          </a:p>
          <a:p>
            <a:r>
              <a:rPr lang="fr-FR" sz="1200" dirty="0"/>
              <a:t>Sur les systèmes Unix</a:t>
            </a:r>
          </a:p>
          <a:p>
            <a:endParaRPr lang="fr-FR" sz="1200" dirty="0"/>
          </a:p>
          <a:p>
            <a:r>
              <a:rPr lang="fr-FR" sz="1200" dirty="0"/>
              <a:t>Il est nécessaire d'ajouter, tout en haut de votre programme, une ligne qui indique le chemin menant vers l'interpréteur. Elle se présente sous la forme :#!/chemin.</a:t>
            </a:r>
          </a:p>
          <a:p>
            <a:endParaRPr lang="fr-FR" sz="1200" dirty="0"/>
          </a:p>
          <a:p>
            <a:r>
              <a:rPr lang="fr-FR" sz="1200" dirty="0"/>
              <a:t>Les habitués du Bash devraient reconnaître cette ligne assez rapidement. Pour les autres, sachez qu'il suffit de mettre à la place de «chemin» le chemin absolu de l'interpréteur (le chemin qui, en partant de la racine du système, mène à l'interpréteur Python). Par exemple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3" y="5652668"/>
            <a:ext cx="1886674" cy="246221"/>
          </a:xfrm>
          <a:prstGeom prst="rect">
            <a:avLst/>
          </a:prstGeom>
          <a:solidFill>
            <a:schemeClr val="tx1"/>
          </a:solidFill>
        </p:spPr>
        <p:txBody>
          <a:bodyPr wrap="square" rtlCol="0">
            <a:spAutoFit/>
          </a:bodyPr>
          <a:lstStyle/>
          <a:p>
            <a:r>
              <a:rPr lang="fr-FR" sz="1000" dirty="0">
                <a:solidFill>
                  <a:schemeClr val="bg1"/>
                </a:solidFill>
              </a:rPr>
              <a:t>#!/</a:t>
            </a:r>
            <a:r>
              <a:rPr lang="fr-FR" sz="1000" dirty="0" err="1">
                <a:solidFill>
                  <a:schemeClr val="bg1"/>
                </a:solidFill>
              </a:rPr>
              <a:t>usr</a:t>
            </a:r>
            <a:r>
              <a:rPr lang="fr-FR" sz="1000" dirty="0">
                <a:solidFill>
                  <a:schemeClr val="bg1"/>
                </a:solidFill>
              </a:rPr>
              <a:t>/bin/python3.4</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3" y="6156509"/>
            <a:ext cx="11434577" cy="276999"/>
          </a:xfrm>
          <a:prstGeom prst="rect">
            <a:avLst/>
          </a:prstGeom>
          <a:noFill/>
        </p:spPr>
        <p:txBody>
          <a:bodyPr wrap="square" rtlCol="0">
            <a:spAutoFit/>
          </a:bodyPr>
          <a:lstStyle/>
          <a:p>
            <a:r>
              <a:rPr lang="fr-FR" sz="1200" dirty="0"/>
              <a:t>En changeant les droits d'accès en exécution sur le fichier, vous devriez pouvoir le lancer directement.</a:t>
            </a:r>
          </a:p>
        </p:txBody>
      </p:sp>
    </p:spTree>
    <p:extLst>
      <p:ext uri="{BB962C8B-B14F-4D97-AF65-F5344CB8AC3E}">
        <p14:creationId xmlns:p14="http://schemas.microsoft.com/office/powerpoint/2010/main" val="234956908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Préciser l'encodage de travail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938992"/>
          </a:xfrm>
          <a:prstGeom prst="rect">
            <a:avLst/>
          </a:prstGeom>
          <a:noFill/>
        </p:spPr>
        <p:txBody>
          <a:bodyPr wrap="square" rtlCol="0">
            <a:spAutoFit/>
          </a:bodyPr>
          <a:lstStyle/>
          <a:p>
            <a:r>
              <a:rPr lang="fr-FR" sz="1200" dirty="0"/>
              <a:t>À partir du moment où vous mettez des accents dans votre programme, vous devrez préciser l'encodage que vous utilisez pour l'écrire.</a:t>
            </a:r>
          </a:p>
          <a:p>
            <a:endParaRPr lang="fr-FR" sz="1200" dirty="0"/>
          </a:p>
          <a:p>
            <a:r>
              <a:rPr lang="fr-FR" sz="1200" dirty="0"/>
              <a:t>Décrit très brièvement, l'encodage est une table contenant une série de codes symbolisant différents accents. Il existe deux encodages très utilisés : l'encodage Latin-1 sur Windows et l'encodage Utf-8 que l'on retrouve surtout sur les machines Unix.</a:t>
            </a:r>
          </a:p>
          <a:p>
            <a:endParaRPr lang="fr-FR" sz="1200" dirty="0"/>
          </a:p>
          <a:p>
            <a:r>
              <a:rPr lang="fr-FR" sz="1200" dirty="0"/>
              <a:t>Vous devez préciser à Python dans quel encodage vous écrivez votre programme. La plupart du temps, sur Windows, ce sera donc Latin-1, alors que sur Linux et Mac ce sera plus vraisemblablement Utf-8.</a:t>
            </a:r>
          </a:p>
          <a:p>
            <a:endParaRPr lang="fr-FR" sz="1200" dirty="0"/>
          </a:p>
          <a:p>
            <a:r>
              <a:rPr lang="fr-FR" sz="1200" dirty="0"/>
              <a:t>Une ligne de commentaire doit être ajoutée tout en haut de votre code (si vous êtes sur un système Unix, sous la ligne qui fournit le chemin menant vers l'interpréteur). Cette ligne s'écrit ainsi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4" y="3199028"/>
            <a:ext cx="1886674" cy="246221"/>
          </a:xfrm>
          <a:prstGeom prst="rect">
            <a:avLst/>
          </a:prstGeom>
          <a:solidFill>
            <a:schemeClr val="tx1"/>
          </a:solidFill>
        </p:spPr>
        <p:txBody>
          <a:bodyPr wrap="square" rtlCol="0">
            <a:spAutoFit/>
          </a:bodyPr>
          <a:lstStyle/>
          <a:p>
            <a:r>
              <a:rPr lang="fr-FR" sz="1000" dirty="0">
                <a:solidFill>
                  <a:schemeClr val="bg1"/>
                </a:solidFill>
              </a:rPr>
              <a:t># -*-</a:t>
            </a:r>
            <a:r>
              <a:rPr lang="fr-FR" sz="1000" dirty="0" err="1">
                <a:solidFill>
                  <a:schemeClr val="bg1"/>
                </a:solidFill>
              </a:rPr>
              <a:t>coding:encodage</a:t>
            </a:r>
            <a:r>
              <a:rPr lang="fr-FR" sz="1000" dirty="0">
                <a:solidFill>
                  <a:schemeClr val="bg1"/>
                </a:solidFill>
              </a:rPr>
              <a:t> -*</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4" y="3658972"/>
            <a:ext cx="11434577" cy="1754326"/>
          </a:xfrm>
          <a:prstGeom prst="rect">
            <a:avLst/>
          </a:prstGeom>
          <a:noFill/>
        </p:spPr>
        <p:txBody>
          <a:bodyPr wrap="square" rtlCol="0">
            <a:spAutoFit/>
          </a:bodyPr>
          <a:lstStyle/>
          <a:p>
            <a:r>
              <a:rPr lang="fr-FR" sz="1200" dirty="0"/>
              <a:t>Remplacez en </a:t>
            </a:r>
            <a:r>
              <a:rPr lang="fr-FR" sz="1200" dirty="0" err="1"/>
              <a:t>codagepar</a:t>
            </a:r>
            <a:r>
              <a:rPr lang="fr-FR" sz="1200" dirty="0"/>
              <a:t> l'encodage que vous utilisez en fonction de votre système.</a:t>
            </a:r>
          </a:p>
          <a:p>
            <a:endParaRPr lang="fr-FR" sz="1200" dirty="0"/>
          </a:p>
          <a:p>
            <a:r>
              <a:rPr lang="fr-FR" sz="1200" dirty="0"/>
              <a:t>Sur Windows, on trouvera donc plus vraisemblablement :# -*-coding:Latin-1 -*</a:t>
            </a:r>
          </a:p>
          <a:p>
            <a:endParaRPr lang="fr-FR" sz="1200" dirty="0"/>
          </a:p>
          <a:p>
            <a:r>
              <a:rPr lang="fr-FR" sz="1200" dirty="0"/>
              <a:t>Sur Linux ou Mac, ce sera plus vraisemblablement :# -*-coding:Utf-8 -*</a:t>
            </a:r>
          </a:p>
          <a:p>
            <a:endParaRPr lang="fr-FR" sz="1200" dirty="0"/>
          </a:p>
          <a:p>
            <a:r>
              <a:rPr lang="fr-FR" sz="1200" dirty="0"/>
              <a:t>Gardez la ligne qui fonctionne chez vous et n'oubliez pas de la mettre en tête de chacun de vos fichiers exécutables Python.</a:t>
            </a:r>
          </a:p>
          <a:p>
            <a:endParaRPr lang="fr-FR" sz="1200" dirty="0"/>
          </a:p>
          <a:p>
            <a:r>
              <a:rPr lang="fr-FR" sz="1200" dirty="0"/>
              <a:t>Pour en savoir plus sur l'encodage, je vous renvoie vers le cours Du Latin-1 à l'Unicode sur OpenClassrooms.</a:t>
            </a:r>
          </a:p>
        </p:txBody>
      </p:sp>
    </p:spTree>
    <p:extLst>
      <p:ext uri="{BB962C8B-B14F-4D97-AF65-F5344CB8AC3E}">
        <p14:creationId xmlns:p14="http://schemas.microsoft.com/office/powerpoint/2010/main" val="31352424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en pause notre programme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569660"/>
          </a:xfrm>
          <a:prstGeom prst="rect">
            <a:avLst/>
          </a:prstGeom>
          <a:noFill/>
        </p:spPr>
        <p:txBody>
          <a:bodyPr wrap="square" rtlCol="0">
            <a:spAutoFit/>
          </a:bodyPr>
          <a:lstStyle/>
          <a:p>
            <a:r>
              <a:rPr lang="fr-FR" sz="1200" dirty="0"/>
              <a:t>Sur Windows se pose un problème : si vous lancez votre programme en faisant directement un double-clic dessus dans l'explorateur, il aura tendance à s'ouvrir et se fermer très rapidement. Python exécute bel et bien le code et affiche le résultat, mais tout cela très rapidement. Et une fois que la dernière ligne de code a été exécutée, Windows ferme la console.</a:t>
            </a:r>
          </a:p>
          <a:p>
            <a:endParaRPr lang="fr-FR" sz="1200" dirty="0"/>
          </a:p>
          <a:p>
            <a:r>
              <a:rPr lang="fr-FR" sz="1200" dirty="0"/>
              <a:t>Pour pallier ce problème, on peut demander à Python de se mettre en pause à la fin de l'exécution du code.</a:t>
            </a:r>
          </a:p>
          <a:p>
            <a:endParaRPr lang="fr-FR" sz="1200" dirty="0"/>
          </a:p>
          <a:p>
            <a:r>
              <a:rPr lang="fr-FR" sz="1200" dirty="0"/>
              <a:t>Il va falloir ajouter deux lignes, l'une au début de notre programme et l'autre tout à la fin. La première importe le module os et la seconde utilise une fonction de ce module pour mettre en pause le programme. Si vous ne savez pas ce qu'est un module, ne vous en faites pas : le code suffira, un chapitre dans la première partie vous explique ce dont il s'agit.</a:t>
            </a:r>
          </a:p>
        </p:txBody>
      </p:sp>
      <p:sp>
        <p:nvSpPr>
          <p:cNvPr id="5" name="ZoneTexte 4">
            <a:extLst>
              <a:ext uri="{FF2B5EF4-FFF2-40B4-BE49-F238E27FC236}">
                <a16:creationId xmlns:a16="http://schemas.microsoft.com/office/drawing/2014/main" id="{FEED7D82-6ABE-4692-B06A-442213408749}"/>
              </a:ext>
            </a:extLst>
          </p:cNvPr>
          <p:cNvSpPr txBox="1"/>
          <p:nvPr/>
        </p:nvSpPr>
        <p:spPr>
          <a:xfrm>
            <a:off x="325300" y="2641090"/>
            <a:ext cx="1886674" cy="861774"/>
          </a:xfrm>
          <a:prstGeom prst="rect">
            <a:avLst/>
          </a:prstGeom>
          <a:solidFill>
            <a:schemeClr val="tx1"/>
          </a:solidFill>
        </p:spPr>
        <p:txBody>
          <a:bodyPr wrap="square" rtlCol="0">
            <a:spAutoFit/>
          </a:bodyPr>
          <a:lstStyle/>
          <a:p>
            <a:r>
              <a:rPr lang="fr-FR" sz="1000" dirty="0">
                <a:solidFill>
                  <a:schemeClr val="bg1"/>
                </a:solidFill>
              </a:rPr>
              <a:t># -*-coding:Latin-1 -*</a:t>
            </a:r>
          </a:p>
          <a:p>
            <a:r>
              <a:rPr lang="fr-FR" sz="1000" dirty="0">
                <a:solidFill>
                  <a:schemeClr val="bg1"/>
                </a:solidFill>
              </a:rPr>
              <a:t>import os # On importe le module os</a:t>
            </a:r>
          </a:p>
          <a:p>
            <a:r>
              <a:rPr lang="fr-FR" sz="1000" dirty="0">
                <a:solidFill>
                  <a:schemeClr val="bg1"/>
                </a:solidFill>
              </a:rPr>
              <a:t>print("Bonjour le monde !")</a:t>
            </a:r>
          </a:p>
          <a:p>
            <a:r>
              <a:rPr lang="fr-FR" sz="1000" dirty="0" err="1">
                <a:solidFill>
                  <a:schemeClr val="bg1"/>
                </a:solidFill>
              </a:rPr>
              <a:t>os.system</a:t>
            </a:r>
            <a:r>
              <a:rPr lang="fr-FR" sz="1000" dirty="0">
                <a:solidFill>
                  <a:schemeClr val="bg1"/>
                </a:solidFill>
              </a:rPr>
              <a:t>("pause")</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2" y="3638965"/>
            <a:ext cx="11434577" cy="276999"/>
          </a:xfrm>
          <a:prstGeom prst="rect">
            <a:avLst/>
          </a:prstGeom>
          <a:noFill/>
        </p:spPr>
        <p:txBody>
          <a:bodyPr wrap="square" rtlCol="0">
            <a:spAutoFit/>
          </a:bodyPr>
          <a:lstStyle/>
          <a:p>
            <a:r>
              <a:rPr lang="fr-FR" sz="1100" dirty="0"/>
              <a:t>Ce sont les lignes 2 et 4 qui sont </a:t>
            </a:r>
            <a:r>
              <a:rPr lang="fr-FR" sz="1200" dirty="0"/>
              <a:t>nouvelles</a:t>
            </a:r>
            <a:r>
              <a:rPr lang="fr-FR" sz="1100" dirty="0"/>
              <a:t> pour nous et que vous devez retenir. Quand vous exécutez ce code, vous obtenez :</a:t>
            </a:r>
          </a:p>
        </p:txBody>
      </p:sp>
      <p:sp>
        <p:nvSpPr>
          <p:cNvPr id="8" name="ZoneTexte 7">
            <a:extLst>
              <a:ext uri="{FF2B5EF4-FFF2-40B4-BE49-F238E27FC236}">
                <a16:creationId xmlns:a16="http://schemas.microsoft.com/office/drawing/2014/main" id="{A19F0735-8A79-4F7C-AE6B-2C55E01538FC}"/>
              </a:ext>
            </a:extLst>
          </p:cNvPr>
          <p:cNvSpPr txBox="1"/>
          <p:nvPr/>
        </p:nvSpPr>
        <p:spPr>
          <a:xfrm>
            <a:off x="325300" y="4011397"/>
            <a:ext cx="1886674" cy="553998"/>
          </a:xfrm>
          <a:prstGeom prst="rect">
            <a:avLst/>
          </a:prstGeom>
          <a:solidFill>
            <a:schemeClr val="tx1"/>
          </a:solidFill>
        </p:spPr>
        <p:txBody>
          <a:bodyPr wrap="square" rtlCol="0">
            <a:spAutoFit/>
          </a:bodyPr>
          <a:lstStyle/>
          <a:p>
            <a:r>
              <a:rPr lang="fr-FR" sz="1000" dirty="0">
                <a:solidFill>
                  <a:schemeClr val="bg1"/>
                </a:solidFill>
              </a:rPr>
              <a:t>Bonjour le monde !</a:t>
            </a:r>
          </a:p>
          <a:p>
            <a:r>
              <a:rPr lang="fr-FR" sz="1000" dirty="0">
                <a:solidFill>
                  <a:schemeClr val="bg1"/>
                </a:solidFill>
              </a:rPr>
              <a:t>Appuyez sur une touche pour continuer...</a:t>
            </a:r>
          </a:p>
        </p:txBody>
      </p:sp>
      <p:sp>
        <p:nvSpPr>
          <p:cNvPr id="9" name="ZoneTexte 8">
            <a:extLst>
              <a:ext uri="{FF2B5EF4-FFF2-40B4-BE49-F238E27FC236}">
                <a16:creationId xmlns:a16="http://schemas.microsoft.com/office/drawing/2014/main" id="{C1064BFC-5824-4337-AF63-DAD290BAD049}"/>
              </a:ext>
            </a:extLst>
          </p:cNvPr>
          <p:cNvSpPr txBox="1"/>
          <p:nvPr/>
        </p:nvSpPr>
        <p:spPr>
          <a:xfrm>
            <a:off x="209553" y="4621488"/>
            <a:ext cx="11434577" cy="1200329"/>
          </a:xfrm>
          <a:prstGeom prst="rect">
            <a:avLst/>
          </a:prstGeom>
          <a:noFill/>
        </p:spPr>
        <p:txBody>
          <a:bodyPr wrap="square" rtlCol="0">
            <a:spAutoFit/>
          </a:bodyPr>
          <a:lstStyle/>
          <a:p>
            <a:r>
              <a:rPr lang="fr-FR" sz="1200" dirty="0"/>
              <a:t>Vous pouvez donc lancer ce programme en faisant directement un double-clic dessus dans l'explorateur de fichiers.</a:t>
            </a:r>
          </a:p>
          <a:p>
            <a:endParaRPr lang="fr-FR" sz="1200" dirty="0"/>
          </a:p>
          <a:p>
            <a:r>
              <a:rPr lang="fr-FR" sz="1200" dirty="0"/>
              <a:t>Notez bien que ce code ne fonctionne que sur Windows !</a:t>
            </a:r>
          </a:p>
          <a:p>
            <a:endParaRPr lang="fr-FR" sz="1200" dirty="0"/>
          </a:p>
          <a:p>
            <a:r>
              <a:rPr lang="fr-FR" sz="1200" dirty="0"/>
              <a:t>Si vous voulez mettre en pause votre programme sur Linux ou Mac, vous devrez utiliser un autre moyen. Même si la fonction input n'est pas faite pour, vous pouvez l'utiliser pour conclure votre programme par la ligne :</a:t>
            </a:r>
          </a:p>
        </p:txBody>
      </p:sp>
      <p:sp>
        <p:nvSpPr>
          <p:cNvPr id="10" name="ZoneTexte 9">
            <a:extLst>
              <a:ext uri="{FF2B5EF4-FFF2-40B4-BE49-F238E27FC236}">
                <a16:creationId xmlns:a16="http://schemas.microsoft.com/office/drawing/2014/main" id="{84C0DA52-6F13-495F-98D2-7E4972871D94}"/>
              </a:ext>
            </a:extLst>
          </p:cNvPr>
          <p:cNvSpPr txBox="1"/>
          <p:nvPr/>
        </p:nvSpPr>
        <p:spPr>
          <a:xfrm>
            <a:off x="325300" y="5936269"/>
            <a:ext cx="3517495" cy="246221"/>
          </a:xfrm>
          <a:prstGeom prst="rect">
            <a:avLst/>
          </a:prstGeom>
          <a:solidFill>
            <a:schemeClr val="tx1"/>
          </a:solidFill>
        </p:spPr>
        <p:txBody>
          <a:bodyPr wrap="square" rtlCol="0">
            <a:spAutoFit/>
          </a:bodyPr>
          <a:lstStyle/>
          <a:p>
            <a:r>
              <a:rPr lang="fr-FR" sz="1000" dirty="0">
                <a:solidFill>
                  <a:schemeClr val="bg1"/>
                </a:solidFill>
              </a:rPr>
              <a:t>input("Appuyez sur ENTREE pour fermer ce programme...")</a:t>
            </a:r>
          </a:p>
        </p:txBody>
      </p:sp>
    </p:spTree>
    <p:extLst>
      <p:ext uri="{BB962C8B-B14F-4D97-AF65-F5344CB8AC3E}">
        <p14:creationId xmlns:p14="http://schemas.microsoft.com/office/powerpoint/2010/main" val="2356138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a:t>
            </a:r>
            <a:r>
              <a:rPr lang="fr-FR" altLang="fr-FR" dirty="0" err="1">
                <a:solidFill>
                  <a:schemeClr val="bg1"/>
                </a:solidFill>
                <a:latin typeface="Arial" panose="020B0604020202020204" pitchFamily="34" charset="0"/>
              </a:rPr>
              <a:t>sequence</a:t>
            </a:r>
            <a:r>
              <a:rPr lang="fr-FR" altLang="fr-FR" dirty="0">
                <a:solidFill>
                  <a:schemeClr val="bg1"/>
                </a:solidFill>
                <a:latin typeface="Arial" panose="020B0604020202020204" pitchFamily="34" charset="0"/>
              </a:rPr>
              <a: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t>
            </a:r>
            <a:r>
              <a:rPr lang="fr-FR" altLang="fr-FR" dirty="0" err="1">
                <a:solidFill>
                  <a:schemeClr val="bg1"/>
                </a:solidFill>
                <a:latin typeface="Arial" panose="020B0604020202020204" pitchFamily="34" charset="0"/>
              </a:rPr>
              <a:t>AEIOUYaeiouy</a:t>
            </a:r>
            <a:r>
              <a:rPr lang="fr-FR" altLang="fr-FR" dirty="0">
                <a:solidFill>
                  <a:schemeClr val="bg1"/>
                </a:solidFill>
                <a:latin typeface="Arial" panose="020B0604020202020204" pitchFamily="34" charset="0"/>
              </a:rPr>
              <a:t>":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269821310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841751"/>
            <a:ext cx="11434577" cy="1384995"/>
          </a:xfrm>
          <a:prstGeom prst="rect">
            <a:avLst/>
          </a:prstGeom>
          <a:noFill/>
        </p:spPr>
        <p:txBody>
          <a:bodyPr wrap="square" rtlCol="0">
            <a:spAutoFit/>
          </a:bodyPr>
          <a:lstStyle/>
          <a:p>
            <a:r>
              <a:rPr lang="fr-FR" sz="1200" b="1" dirty="0"/>
              <a:t>En résumé</a:t>
            </a:r>
          </a:p>
          <a:p>
            <a:endParaRPr lang="fr-FR" sz="1200" dirty="0"/>
          </a:p>
          <a:p>
            <a:r>
              <a:rPr lang="fr-FR" sz="1200" dirty="0"/>
              <a:t>    Pour créer un programme Python, il suffit d'écrire du code dans un fichier (de préférence avec l'extension </a:t>
            </a:r>
            <a:r>
              <a:rPr lang="fr-FR" sz="1200" b="1" dirty="0"/>
              <a:t>.</a:t>
            </a:r>
            <a:r>
              <a:rPr lang="fr-FR" sz="1200" b="1" dirty="0" err="1"/>
              <a:t>py</a:t>
            </a:r>
            <a:r>
              <a:rPr lang="fr-FR" sz="1200" dirty="0"/>
              <a:t>).</a:t>
            </a:r>
          </a:p>
          <a:p>
            <a:endParaRPr lang="fr-FR" sz="1200" dirty="0"/>
          </a:p>
          <a:p>
            <a:r>
              <a:rPr lang="fr-FR" sz="1200" dirty="0"/>
              <a:t>    Si on utilise des accents dans le code, il est nécessaire de préciser, en tête de fichier, l'encodage utilisé.</a:t>
            </a:r>
          </a:p>
          <a:p>
            <a:endParaRPr lang="fr-FR" sz="1200" dirty="0"/>
          </a:p>
          <a:p>
            <a:r>
              <a:rPr lang="fr-FR" sz="1200" dirty="0"/>
              <a:t>    Sur Windows, pour lancer notre programme Python depuis l'explorateur, il faut le mettre en pause grâce au module </a:t>
            </a:r>
            <a:r>
              <a:rPr lang="fr-FR" sz="1200" b="1" dirty="0"/>
              <a:t>os</a:t>
            </a:r>
            <a:r>
              <a:rPr lang="fr-FR" sz="1200" dirty="0"/>
              <a:t> et à sa fonction </a:t>
            </a:r>
            <a:r>
              <a:rPr lang="fr-FR" sz="1200" b="1" dirty="0"/>
              <a:t>system</a:t>
            </a:r>
            <a:r>
              <a:rPr lang="fr-FR" sz="1200" dirty="0"/>
              <a:t>.</a:t>
            </a:r>
          </a:p>
        </p:txBody>
      </p:sp>
    </p:spTree>
    <p:extLst>
      <p:ext uri="{BB962C8B-B14F-4D97-AF65-F5344CB8AC3E}">
        <p14:creationId xmlns:p14="http://schemas.microsoft.com/office/powerpoint/2010/main" val="269750907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174502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a:t>
            </a:r>
            <a:r>
              <a:rPr lang="fr-FR" sz="1200" dirty="0" err="1"/>
              <a:t>py</a:t>
            </a:r>
            <a:r>
              <a:rPr lang="fr-FR" sz="1200" dirty="0"/>
              <a:t> dans un .exe accompagné de fichiers.dll. Cx_freeze est un des outils qui permet d'atteindre cet objectif.</a:t>
            </a:r>
          </a:p>
        </p:txBody>
      </p:sp>
    </p:spTree>
    <p:extLst>
      <p:ext uri="{BB962C8B-B14F-4D97-AF65-F5344CB8AC3E}">
        <p14:creationId xmlns:p14="http://schemas.microsoft.com/office/powerpoint/2010/main" val="2369120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a:t>
            </a:r>
            <a:r>
              <a:rPr lang="fr-FR" sz="1200" dirty="0" err="1"/>
              <a:t>fichier.exeet</a:t>
            </a:r>
            <a:r>
              <a:rPr lang="fr-FR" sz="1200" dirty="0"/>
              <a: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Tree>
    <p:extLst>
      <p:ext uri="{BB962C8B-B14F-4D97-AF65-F5344CB8AC3E}">
        <p14:creationId xmlns:p14="http://schemas.microsoft.com/office/powerpoint/2010/main" val="92577201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a:solidFill>
                  <a:schemeClr val="bg1"/>
                </a:solidFill>
              </a:rPr>
              <a:t>tar -xvf cx_Freeze_version.tar.gz</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a:t>
            </a:r>
            <a:r>
              <a:rPr lang="fr-FR" sz="1000" dirty="0" err="1">
                <a:solidFill>
                  <a:schemeClr val="bg1"/>
                </a:solidFill>
              </a:rPr>
              <a:t>cx_Freeze_version</a:t>
            </a:r>
            <a:endParaRPr lang="fr-FR" sz="1000" dirty="0">
              <a:solidFill>
                <a:schemeClr val="bg1"/>
              </a:solidFill>
            </a:endParaRPr>
          </a:p>
          <a:p>
            <a:r>
              <a:rPr lang="fr-FR" sz="1000" dirty="0">
                <a:solidFill>
                  <a:schemeClr val="bg1"/>
                </a:solidFill>
              </a:rPr>
              <a:t>$ python3.4 setup.py build</a:t>
            </a:r>
          </a:p>
          <a:p>
            <a:r>
              <a:rPr lang="fr-FR" sz="1000" dirty="0">
                <a:solidFill>
                  <a:schemeClr val="bg1"/>
                </a:solidFill>
              </a:rPr>
              <a:t>$ </a:t>
            </a:r>
            <a:r>
              <a:rPr lang="fr-FR" sz="1000" dirty="0" err="1">
                <a:solidFill>
                  <a:schemeClr val="bg1"/>
                </a:solidFill>
              </a:rPr>
              <a:t>sudo</a:t>
            </a:r>
            <a:r>
              <a:rPr lang="fr-FR" sz="1000" dirty="0">
                <a:solidFill>
                  <a:schemeClr val="bg1"/>
                </a:solidFill>
              </a:rPr>
              <a:t> python3.4 setup.py </a:t>
            </a:r>
            <a:r>
              <a:rPr lang="fr-FR" sz="1000" dirty="0" err="1">
                <a:solidFill>
                  <a:schemeClr val="bg1"/>
                </a:solidFill>
              </a:rPr>
              <a:t>install</a:t>
            </a:r>
            <a:endParaRPr lang="fr-FR" sz="1000" dirty="0">
              <a:solidFill>
                <a:schemeClr val="bg1"/>
              </a:solidFill>
            </a:endParaRP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a:t>
            </a:r>
            <a:r>
              <a:rPr lang="fr-FR" sz="1200" dirty="0" err="1"/>
              <a:t>commandecxfreeze</a:t>
            </a:r>
            <a:r>
              <a:rPr lang="fr-FR" sz="1200" dirty="0"/>
              <a:t>:</a:t>
            </a:r>
          </a:p>
        </p:txBody>
      </p:sp>
    </p:spTree>
    <p:extLst>
      <p:ext uri="{BB962C8B-B14F-4D97-AF65-F5344CB8AC3E}">
        <p14:creationId xmlns:p14="http://schemas.microsoft.com/office/powerpoint/2010/main" val="26173443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a:highlight>
                  <a:srgbClr val="C0C0C0"/>
                </a:highlight>
              </a:rPr>
              <a:t>N'oubliez pas la ligne spécifiant l'encodage.</a:t>
            </a:r>
            <a:endParaRPr lang="fr-FR" sz="1200" dirty="0">
              <a:highlight>
                <a:srgbClr val="C0C0C0"/>
              </a:highlight>
            </a:endParaRPr>
          </a:p>
        </p:txBody>
      </p:sp>
    </p:spTree>
    <p:extLst>
      <p:ext uri="{BB962C8B-B14F-4D97-AF65-F5344CB8AC3E}">
        <p14:creationId xmlns:p14="http://schemas.microsoft.com/office/powerpoint/2010/main" val="38164367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Tree>
    <p:extLst>
      <p:ext uri="{BB962C8B-B14F-4D97-AF65-F5344CB8AC3E}">
        <p14:creationId xmlns:p14="http://schemas.microsoft.com/office/powerpoint/2010/main" val="10661130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Tree>
    <p:extLst>
      <p:ext uri="{BB962C8B-B14F-4D97-AF65-F5344CB8AC3E}">
        <p14:creationId xmlns:p14="http://schemas.microsoft.com/office/powerpoint/2010/main" val="316452449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Tree>
    <p:extLst>
      <p:ext uri="{BB962C8B-B14F-4D97-AF65-F5344CB8AC3E}">
        <p14:creationId xmlns:p14="http://schemas.microsoft.com/office/powerpoint/2010/main" val="69843312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Tree>
    <p:extLst>
      <p:ext uri="{BB962C8B-B14F-4D97-AF65-F5344CB8AC3E}">
        <p14:creationId xmlns:p14="http://schemas.microsoft.com/office/powerpoint/2010/main" val="3501076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a:t>
            </a:r>
            <a:r>
              <a:rPr lang="en-US" sz="6000" dirty="0" err="1">
                <a:solidFill>
                  <a:schemeClr val="accent5">
                    <a:lumMod val="75000"/>
                  </a:schemeClr>
                </a:solidFill>
              </a:rPr>
              <a:t>cles</a:t>
            </a:r>
            <a:r>
              <a:rPr lang="en-US" sz="6000" dirty="0">
                <a:solidFill>
                  <a:schemeClr val="accent5">
                    <a:lumMod val="75000"/>
                  </a:schemeClr>
                </a:solidFill>
              </a:rPr>
              <a:t>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932360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Tree>
    <p:extLst>
      <p:ext uri="{BB962C8B-B14F-4D97-AF65-F5344CB8AC3E}">
        <p14:creationId xmlns:p14="http://schemas.microsoft.com/office/powerpoint/2010/main" val="157086886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a:t>
            </a:r>
            <a:r>
              <a:rPr lang="fr-FR" sz="1200" dirty="0" err="1"/>
              <a:t>Enhancement</a:t>
            </a:r>
            <a:r>
              <a:rPr lang="fr-FR" sz="1200" dirty="0"/>
              <a:t> </a:t>
            </a:r>
            <a:r>
              <a:rPr lang="fr-FR" sz="1200" dirty="0" err="1"/>
              <a:t>Proposal</a:t>
            </a:r>
            <a:r>
              <a:rPr lang="fr-FR" sz="1200" dirty="0"/>
              <a:t> : proposition d'amélioration de Python). Encore une fois, il s'agit de propositions et vous pouvez choisir d'autres conventions si celles-ci ne vous plaisent pas.</a:t>
            </a:r>
          </a:p>
        </p:txBody>
      </p:sp>
    </p:spTree>
    <p:extLst>
      <p:ext uri="{BB962C8B-B14F-4D97-AF65-F5344CB8AC3E}">
        <p14:creationId xmlns:p14="http://schemas.microsoft.com/office/powerpoint/2010/main" val="84642826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Tree>
    <p:extLst>
      <p:ext uri="{BB962C8B-B14F-4D97-AF65-F5344CB8AC3E}">
        <p14:creationId xmlns:p14="http://schemas.microsoft.com/office/powerpoint/2010/main" val="109973686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Tree>
    <p:extLst>
      <p:ext uri="{BB962C8B-B14F-4D97-AF65-F5344CB8AC3E}">
        <p14:creationId xmlns:p14="http://schemas.microsoft.com/office/powerpoint/2010/main" val="282204028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Tree>
    <p:extLst>
      <p:ext uri="{BB962C8B-B14F-4D97-AF65-F5344CB8AC3E}">
        <p14:creationId xmlns:p14="http://schemas.microsoft.com/office/powerpoint/2010/main" val="60139713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a:t>
            </a:r>
            <a:r>
              <a:rPr lang="fr-FR" sz="1200" dirty="0" err="1"/>
              <a:t>Rossum</a:t>
            </a:r>
            <a:r>
              <a:rPr lang="fr-FR" sz="1200" dirty="0"/>
              <a:t>, créateur et BDFL, </a:t>
            </a:r>
            <a:r>
              <a:rPr lang="fr-FR" sz="1200" dirty="0" err="1"/>
              <a:t>Benevolent</a:t>
            </a:r>
            <a:r>
              <a:rPr lang="fr-FR" sz="1200" dirty="0"/>
              <a:t> </a:t>
            </a:r>
            <a:r>
              <a:rPr lang="fr-FR" sz="1200" dirty="0" err="1"/>
              <a:t>Dictator</a:t>
            </a:r>
            <a:r>
              <a:rPr lang="fr-FR" sz="1200" dirty="0"/>
              <a:t>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Tree>
    <p:extLst>
      <p:ext uri="{BB962C8B-B14F-4D97-AF65-F5344CB8AC3E}">
        <p14:creationId xmlns:p14="http://schemas.microsoft.com/office/powerpoint/2010/main" val="196556339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a:t>
            </a:r>
            <a:r>
              <a:rPr lang="fr-FR" sz="1000" dirty="0" err="1">
                <a:solidFill>
                  <a:schemeClr val="bg1"/>
                </a:solidFill>
              </a:rPr>
              <a:t>un_long_calcul</a:t>
            </a:r>
            <a:r>
              <a:rPr lang="fr-FR" sz="1000" dirty="0">
                <a:solidFill>
                  <a:schemeClr val="bg1"/>
                </a:solidFill>
              </a:rPr>
              <a:t>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a:t>
            </a:r>
            <a:r>
              <a:rPr lang="fr-FR" sz="1000" dirty="0" err="1">
                <a:solidFill>
                  <a:schemeClr val="bg1"/>
                </a:solidFill>
              </a:rPr>
              <a:t>un_long_calcul</a:t>
            </a:r>
            <a:r>
              <a:rPr lang="fr-FR" sz="1000" dirty="0">
                <a:solidFill>
                  <a:schemeClr val="bg1"/>
                </a:solidFill>
              </a:rPr>
              <a:t>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Tree>
    <p:extLst>
      <p:ext uri="{BB962C8B-B14F-4D97-AF65-F5344CB8AC3E}">
        <p14:creationId xmlns:p14="http://schemas.microsoft.com/office/powerpoint/2010/main" val="66699079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a:t>
            </a:r>
            <a:r>
              <a:rPr lang="fr-FR" sz="1000" dirty="0" err="1">
                <a:solidFill>
                  <a:schemeClr val="bg1"/>
                </a:solidFill>
              </a:rPr>
              <a:t>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a:t>
            </a:r>
            <a:r>
              <a:rPr lang="fr-FR" sz="1000" dirty="0" err="1">
                <a:solidFill>
                  <a:schemeClr val="bg1"/>
                </a:solidFill>
              </a:rPr>
              <a:t>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a:t>
            </a:r>
            <a:r>
              <a:rPr lang="en-US" sz="1000" dirty="0" err="1">
                <a:solidFill>
                  <a:schemeClr val="bg1"/>
                </a:solidFill>
              </a:rPr>
              <a:t>Popen</a:t>
            </a:r>
            <a:r>
              <a:rPr lang="en-US" sz="1000" dirty="0">
                <a:solidFill>
                  <a:schemeClr val="bg1"/>
                </a:solidFill>
              </a:rPr>
              <a:t>,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Tree>
    <p:extLst>
      <p:ext uri="{BB962C8B-B14F-4D97-AF65-F5344CB8AC3E}">
        <p14:creationId xmlns:p14="http://schemas.microsoft.com/office/powerpoint/2010/main" val="204996685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a:t>
            </a:r>
            <a:r>
              <a:rPr lang="fr-FR" sz="1000" dirty="0" err="1">
                <a:solidFill>
                  <a:schemeClr val="bg1"/>
                </a:solidFill>
              </a:rPr>
              <a:t>ham</a:t>
            </a:r>
            <a:r>
              <a:rPr lang="fr-FR" sz="1000" dirty="0">
                <a:solidFill>
                  <a:schemeClr val="bg1"/>
                </a:solidFill>
              </a:rPr>
              <a:t>[1],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a:t>
            </a:r>
            <a:r>
              <a:rPr lang="fr-FR" sz="1000" dirty="0" err="1">
                <a:solidFill>
                  <a:schemeClr val="bg1"/>
                </a:solidFill>
              </a:rPr>
              <a:t>ham</a:t>
            </a:r>
            <a:r>
              <a:rPr lang="fr-FR" sz="1000" dirty="0">
                <a:solidFill>
                  <a:schemeClr val="bg1"/>
                </a:solidFill>
              </a:rPr>
              <a:t>[ 1 ],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a:t>
            </a:r>
            <a:r>
              <a:rPr lang="es-ES" sz="1000" dirty="0" err="1">
                <a:solidFill>
                  <a:schemeClr val="bg1"/>
                </a:solidFill>
              </a:rPr>
              <a:t>Oui</a:t>
            </a:r>
            <a:endParaRPr lang="es-ES" sz="1000" dirty="0">
              <a:solidFill>
                <a:schemeClr val="bg1"/>
              </a:solidFill>
            </a:endParaRPr>
          </a:p>
          <a:p>
            <a:r>
              <a:rPr lang="es-ES" sz="1000" dirty="0">
                <a:solidFill>
                  <a:schemeClr val="bg1"/>
                </a:solidFill>
              </a:rPr>
              <a:t>    </a:t>
            </a:r>
            <a:r>
              <a:rPr lang="es-ES" sz="1000" dirty="0" err="1">
                <a:solidFill>
                  <a:schemeClr val="bg1"/>
                </a:solidFill>
              </a:rPr>
              <a:t>if</a:t>
            </a:r>
            <a:r>
              <a:rPr lang="es-ES" sz="1000" dirty="0">
                <a:solidFill>
                  <a:schemeClr val="bg1"/>
                </a:solidFill>
              </a:rPr>
              <a:t> x == 4: </a:t>
            </a:r>
            <a:r>
              <a:rPr lang="es-ES" sz="1000" dirty="0" err="1">
                <a:solidFill>
                  <a:schemeClr val="bg1"/>
                </a:solidFill>
              </a:rPr>
              <a:t>print</a:t>
            </a:r>
            <a:r>
              <a:rPr lang="es-ES" sz="1000" dirty="0">
                <a:solidFill>
                  <a:schemeClr val="bg1"/>
                </a:solidFill>
              </a:rPr>
              <a: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a:t>
            </a:r>
            <a:r>
              <a:rPr lang="es-ES" sz="1000" dirty="0" err="1">
                <a:solidFill>
                  <a:schemeClr val="bg1"/>
                </a:solidFill>
              </a:rPr>
              <a:t>if</a:t>
            </a:r>
            <a:r>
              <a:rPr lang="es-ES" sz="1000" dirty="0">
                <a:solidFill>
                  <a:schemeClr val="bg1"/>
                </a:solidFill>
              </a:rPr>
              <a:t> x == 4 : </a:t>
            </a:r>
            <a:r>
              <a:rPr lang="es-ES" sz="1000" dirty="0" err="1">
                <a:solidFill>
                  <a:schemeClr val="bg1"/>
                </a:solidFill>
              </a:rPr>
              <a:t>print</a:t>
            </a:r>
            <a:r>
              <a:rPr lang="es-ES" sz="1000" dirty="0">
                <a:solidFill>
                  <a:schemeClr val="bg1"/>
                </a:solidFill>
              </a:rPr>
              <a: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Tree>
    <p:extLst>
      <p:ext uri="{BB962C8B-B14F-4D97-AF65-F5344CB8AC3E}">
        <p14:creationId xmlns:p14="http://schemas.microsoft.com/office/powerpoint/2010/main" val="1634186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a:t>
            </a:r>
            <a:r>
              <a:rPr lang="fr-FR" sz="2800" dirty="0" err="1"/>
              <a:t>grace</a:t>
            </a:r>
            <a:r>
              <a:rPr lang="fr-FR" sz="2800" dirty="0"/>
              <a:t> au </a:t>
            </a:r>
            <a:r>
              <a:rPr lang="fr-FR" sz="2800" dirty="0" err="1"/>
              <a:t>mot-cle</a:t>
            </a:r>
            <a:r>
              <a:rPr lang="fr-FR" sz="2800" dirty="0"/>
              <a:t>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a:t>
            </a:r>
            <a:r>
              <a:rPr lang="fr-FR" sz="2800" dirty="0" err="1"/>
              <a:t>sequence</a:t>
            </a:r>
            <a:r>
              <a:rPr lang="fr-FR" sz="2800" dirty="0"/>
              <a:t> </a:t>
            </a:r>
            <a:r>
              <a:rPr lang="fr-FR" sz="2800" dirty="0" err="1"/>
              <a:t>grace</a:t>
            </a:r>
            <a:r>
              <a:rPr lang="fr-FR" sz="2800" dirty="0"/>
              <a:t> à la syntaxe </a:t>
            </a:r>
            <a:r>
              <a:rPr lang="fr-FR" sz="2800" b="1" i="1" dirty="0"/>
              <a:t>for element in </a:t>
            </a:r>
            <a:r>
              <a:rPr lang="fr-FR" sz="2800" b="1" i="1" dirty="0" err="1"/>
              <a:t>sequence</a:t>
            </a:r>
            <a:r>
              <a:rPr lang="fr-FR" sz="2800" b="1" i="1" dirty="0"/>
              <a:t>:</a:t>
            </a:r>
            <a:endParaRPr lang="fr-FR" sz="2800" b="1" dirty="0"/>
          </a:p>
        </p:txBody>
      </p:sp>
    </p:spTree>
    <p:extLst>
      <p:ext uri="{BB962C8B-B14F-4D97-AF65-F5344CB8AC3E}">
        <p14:creationId xmlns:p14="http://schemas.microsoft.com/office/powerpoint/2010/main" val="5600078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t>
            </a:r>
            <a:r>
              <a:rPr lang="en-US" sz="1000" dirty="0" err="1">
                <a:solidFill>
                  <a:schemeClr val="bg1"/>
                </a:solidFill>
              </a:rPr>
              <a:t>a+b</a:t>
            </a:r>
            <a:r>
              <a:rPr lang="en-US" sz="1000" dirty="0">
                <a:solidFill>
                  <a:schemeClr val="bg1"/>
                </a:solidFill>
              </a:rPr>
              <a:t>)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Tree>
    <p:extLst>
      <p:ext uri="{BB962C8B-B14F-4D97-AF65-F5344CB8AC3E}">
        <p14:creationId xmlns:p14="http://schemas.microsoft.com/office/powerpoint/2010/main" val="38249110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Tree>
    <p:extLst>
      <p:ext uri="{BB962C8B-B14F-4D97-AF65-F5344CB8AC3E}">
        <p14:creationId xmlns:p14="http://schemas.microsoft.com/office/powerpoint/2010/main" val="271089208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a:t>
            </a:r>
            <a:r>
              <a:rPr lang="fr-FR" sz="1200" dirty="0" err="1"/>
              <a:t>Strunk</a:t>
            </a:r>
            <a:r>
              <a:rPr lang="fr-FR" sz="1200" dirty="0"/>
              <a:t> and White dans « The </a:t>
            </a:r>
            <a:r>
              <a:rPr lang="fr-FR" sz="1200" dirty="0" err="1"/>
              <a:t>Elements</a:t>
            </a:r>
            <a:r>
              <a:rPr lang="fr-FR" sz="1200" dirty="0"/>
              <a:t>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Tree>
    <p:extLst>
      <p:ext uri="{BB962C8B-B14F-4D97-AF65-F5344CB8AC3E}">
        <p14:creationId xmlns:p14="http://schemas.microsoft.com/office/powerpoint/2010/main" val="18308955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a:t>
            </a:r>
            <a:r>
              <a:rPr lang="fr-FR" sz="1200" dirty="0" err="1"/>
              <a:t>etI</a:t>
            </a:r>
            <a:r>
              <a:rPr lang="fr-FR" sz="1200" dirty="0"/>
              <a:t>(i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Tree>
    <p:extLst>
      <p:ext uri="{BB962C8B-B14F-4D97-AF65-F5344CB8AC3E}">
        <p14:creationId xmlns:p14="http://schemas.microsoft.com/office/powerpoint/2010/main" val="46363115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Tree>
    <p:extLst>
      <p:ext uri="{BB962C8B-B14F-4D97-AF65-F5344CB8AC3E}">
        <p14:creationId xmlns:p14="http://schemas.microsoft.com/office/powerpoint/2010/main" val="260390018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a:t>
            </a:r>
            <a:r>
              <a:rPr lang="fr-FR" sz="1000" dirty="0" err="1">
                <a:solidFill>
                  <a:schemeClr val="bg1"/>
                </a:solidFill>
              </a:rPr>
              <a:t>booleen</a:t>
            </a:r>
            <a:r>
              <a:rPr lang="fr-FR" sz="1000" dirty="0">
                <a:solidFill>
                  <a:schemeClr val="bg1"/>
                </a:solidFill>
              </a:rPr>
              <a:t>: # Si </a:t>
            </a:r>
            <a:r>
              <a:rPr lang="fr-FR" sz="1000" dirty="0" err="1">
                <a:solidFill>
                  <a:schemeClr val="bg1"/>
                </a:solidFill>
              </a:rPr>
              <a:t>booleen</a:t>
            </a:r>
            <a:r>
              <a:rPr lang="fr-FR" sz="1000" dirty="0">
                <a:solidFill>
                  <a:schemeClr val="bg1"/>
                </a:solidFill>
              </a:rPr>
              <a:t> est vrai</a:t>
            </a:r>
          </a:p>
          <a:p>
            <a:r>
              <a:rPr lang="fr-FR" sz="1000" dirty="0">
                <a:solidFill>
                  <a:schemeClr val="bg1"/>
                </a:solidFill>
              </a:rPr>
              <a:t>        ...</a:t>
            </a:r>
          </a:p>
          <a:p>
            <a:r>
              <a:rPr lang="fr-FR" sz="1000" dirty="0">
                <a:solidFill>
                  <a:schemeClr val="bg1"/>
                </a:solidFill>
              </a:rPr>
              <a:t>    if not </a:t>
            </a:r>
            <a:r>
              <a:rPr lang="fr-FR" sz="1000" dirty="0" err="1">
                <a:solidFill>
                  <a:schemeClr val="bg1"/>
                </a:solidFill>
              </a:rPr>
              <a:t>booleen</a:t>
            </a:r>
            <a:r>
              <a:rPr lang="fr-FR" sz="1000" dirty="0">
                <a:solidFill>
                  <a:schemeClr val="bg1"/>
                </a:solidFill>
              </a:rPr>
              <a:t>: # Si </a:t>
            </a:r>
            <a:r>
              <a:rPr lang="fr-FR" sz="1000" dirty="0" err="1">
                <a:solidFill>
                  <a:schemeClr val="bg1"/>
                </a:solidFill>
              </a:rPr>
              <a:t>booleen</a:t>
            </a:r>
            <a:r>
              <a:rPr lang="fr-FR" sz="1000" dirty="0">
                <a:solidFill>
                  <a:schemeClr val="bg1"/>
                </a:solidFill>
              </a:rPr>
              <a:t>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a:t>
            </a:r>
            <a:r>
              <a:rPr lang="fr-FR" sz="1000" dirty="0" err="1">
                <a:solidFill>
                  <a:schemeClr val="bg1"/>
                </a:solidFill>
              </a:rPr>
              <a:t>booleen</a:t>
            </a:r>
            <a:r>
              <a:rPr lang="fr-FR" sz="1000" dirty="0">
                <a:solidFill>
                  <a:schemeClr val="bg1"/>
                </a:solidFill>
              </a:rPr>
              <a:t>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a:t>
            </a:r>
            <a:r>
              <a:rPr lang="fr-FR" sz="1000" dirty="0" err="1">
                <a:solidFill>
                  <a:schemeClr val="bg1"/>
                </a:solidFill>
              </a:rPr>
              <a:t>booleen</a:t>
            </a:r>
            <a:r>
              <a:rPr lang="fr-FR" sz="1000" dirty="0">
                <a:solidFill>
                  <a:schemeClr val="bg1"/>
                </a:solidFill>
              </a:rPr>
              <a:t>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303261219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614026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a:t>
            </a:r>
            <a:r>
              <a:rPr lang="fr-FR" sz="1200" dirty="0" err="1"/>
              <a:t>built-ins</a:t>
            </a:r>
            <a:r>
              <a:rPr lang="fr-FR" sz="1200" dirty="0"/>
              <a:t>).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Tree>
    <p:extLst>
      <p:ext uri="{BB962C8B-B14F-4D97-AF65-F5344CB8AC3E}">
        <p14:creationId xmlns:p14="http://schemas.microsoft.com/office/powerpoint/2010/main" val="49263454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complexe_zero</a:t>
            </a:r>
          </a:p>
          <a:p>
            <a:r>
              <a:rPr lang="fr-FR" sz="1000" dirty="0">
                <a:solidFill>
                  <a:schemeClr val="bg1"/>
                </a:solidFill>
              </a:rPr>
              <a:t>    ...</a:t>
            </a:r>
          </a:p>
        </p:txBody>
      </p:sp>
    </p:spTree>
    <p:extLst>
      <p:ext uri="{BB962C8B-B14F-4D97-AF65-F5344CB8AC3E}">
        <p14:creationId xmlns:p14="http://schemas.microsoft.com/office/powerpoint/2010/main" val="205308534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Tree>
    <p:extLst>
      <p:ext uri="{BB962C8B-B14F-4D97-AF65-F5344CB8AC3E}">
        <p14:creationId xmlns:p14="http://schemas.microsoft.com/office/powerpoint/2010/main" val="3959353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dirty="0" err="1">
                <a:solidFill>
                  <a:schemeClr val="accent5">
                    <a:lumMod val="75000"/>
                  </a:schemeClr>
                </a:solidFill>
              </a:rPr>
              <a:t>Useful</a:t>
            </a:r>
            <a:r>
              <a:rPr lang="fr-FR" sz="9600" dirty="0">
                <a:solidFill>
                  <a:schemeClr val="accent5">
                    <a:lumMod val="75000"/>
                  </a:schemeClr>
                </a:solidFill>
              </a:rPr>
              <a:t> Operators in python</a:t>
            </a:r>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6305203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Tree>
    <p:extLst>
      <p:ext uri="{BB962C8B-B14F-4D97-AF65-F5344CB8AC3E}">
        <p14:creationId xmlns:p14="http://schemas.microsoft.com/office/powerpoint/2010/main" val="194073069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a:t>
            </a:r>
            <a:r>
              <a:rPr lang="fr-FR" sz="1200" dirty="0" err="1"/>
              <a:t>Current</a:t>
            </a:r>
            <a:r>
              <a:rPr lang="fr-FR" sz="1200" dirty="0"/>
              <a: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a:t>
            </a:r>
            <a:r>
              <a:rPr lang="fr-FR" sz="1200" dirty="0" err="1"/>
              <a:t>complete</a:t>
            </a:r>
            <a:r>
              <a:rPr lang="fr-FR" sz="1200" dirty="0"/>
              <a:t>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a:t>
            </a:r>
            <a:r>
              <a:rPr lang="fr-FR" sz="1200" b="1" dirty="0" err="1"/>
              <a:t>Enhancement</a:t>
            </a:r>
            <a:r>
              <a:rPr lang="fr-FR" sz="1200" b="1" dirty="0"/>
              <a:t> </a:t>
            </a:r>
            <a:r>
              <a:rPr lang="fr-FR" sz="1200" b="1" dirty="0" err="1"/>
              <a:t>Proposal</a:t>
            </a:r>
            <a:r>
              <a:rPr lang="fr-FR" sz="1200" b="1" dirty="0"/>
              <a:t>)</a:t>
            </a:r>
          </a:p>
          <a:p>
            <a:endParaRPr lang="fr-FR" sz="1200" dirty="0"/>
          </a:p>
          <a:p>
            <a:r>
              <a:rPr lang="fr-FR" sz="1200" dirty="0"/>
              <a:t>Dans ce sous-menu, vous pouvez également trouver un lien </a:t>
            </a:r>
            <a:r>
              <a:rPr lang="fr-FR" sz="1200" dirty="0" err="1"/>
              <a:t>intituléPEP</a:t>
            </a:r>
            <a:r>
              <a:rPr lang="fr-FR" sz="1200" dirty="0"/>
              <a:t> Index. Si vous cliquez dessus, vous accédez à un tableau, ou plutôt à un ensemble de tableaux reprenant les </a:t>
            </a:r>
            <a:r>
              <a:rPr lang="fr-FR" sz="1200" dirty="0" err="1"/>
              <a:t>PEPs</a:t>
            </a:r>
            <a:r>
              <a:rPr lang="fr-FR" sz="1200" dirty="0"/>
              <a:t>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Tree>
    <p:extLst>
      <p:ext uri="{BB962C8B-B14F-4D97-AF65-F5344CB8AC3E}">
        <p14:creationId xmlns:p14="http://schemas.microsoft.com/office/powerpoint/2010/main" val="234380117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a:t>
            </a:r>
            <a:r>
              <a:rPr lang="fr-FR" sz="1200" dirty="0" err="1"/>
              <a:t>Browse</a:t>
            </a:r>
            <a:r>
              <a:rPr lang="fr-FR" sz="1200" dirty="0"/>
              <a:t>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a:t>
            </a:r>
            <a:r>
              <a:rPr lang="fr-FR" sz="1200" dirty="0" err="1"/>
              <a:t>Keep</a:t>
            </a:r>
            <a:r>
              <a:rPr lang="fr-FR" sz="1200" dirty="0"/>
              <a:t> this </a:t>
            </a:r>
            <a:r>
              <a:rPr lang="fr-FR" sz="1200" dirty="0" err="1"/>
              <a:t>under</a:t>
            </a:r>
            <a:r>
              <a:rPr lang="fr-FR" sz="1200" dirty="0"/>
              <a:t> </a:t>
            </a:r>
            <a:r>
              <a:rPr lang="fr-FR" sz="1200" dirty="0" err="1"/>
              <a:t>your</a:t>
            </a:r>
            <a:r>
              <a:rPr lang="fr-FR" sz="1200" dirty="0"/>
              <a:t> </a:t>
            </a:r>
            <a:r>
              <a:rPr lang="fr-FR" sz="1200" dirty="0" err="1"/>
              <a:t>pillow</a:t>
            </a:r>
            <a:r>
              <a:rPr lang="fr-FR" sz="1200" dirty="0"/>
              <a:t>, c'est-à-dire, « gardez-la sous votre oreiller ».</a:t>
            </a:r>
          </a:p>
          <a:p>
            <a:endParaRPr lang="fr-FR" sz="1200" dirty="0"/>
          </a:p>
          <a:p>
            <a:r>
              <a:rPr lang="fr-FR" sz="1200" dirty="0"/>
              <a:t>    </a:t>
            </a:r>
            <a:r>
              <a:rPr lang="fr-FR" sz="1200" b="1" dirty="0" err="1"/>
              <a:t>Language</a:t>
            </a:r>
            <a:r>
              <a:rPr lang="fr-FR" sz="1200" b="1" dirty="0"/>
              <a:t> Reference </a:t>
            </a:r>
            <a:r>
              <a:rPr lang="fr-FR" sz="1200" dirty="0"/>
              <a:t>: cette page décrit d'une façon très explicite la syntaxe du langage.</a:t>
            </a:r>
          </a:p>
          <a:p>
            <a:endParaRPr lang="fr-FR" sz="1200" dirty="0"/>
          </a:p>
          <a:p>
            <a:r>
              <a:rPr lang="fr-FR" sz="1200" dirty="0"/>
              <a:t>    </a:t>
            </a:r>
            <a:r>
              <a:rPr lang="fr-FR" sz="1200" b="1" dirty="0"/>
              <a:t>Python </a:t>
            </a:r>
            <a:r>
              <a:rPr lang="fr-FR" sz="1200" b="1" dirty="0" err="1"/>
              <a:t>HOWTOs</a:t>
            </a:r>
            <a:r>
              <a:rPr lang="fr-FR" sz="1200" b="1" dirty="0"/>
              <a:t>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err="1"/>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Tree>
    <p:extLst>
      <p:ext uri="{BB962C8B-B14F-4D97-AF65-F5344CB8AC3E}">
        <p14:creationId xmlns:p14="http://schemas.microsoft.com/office/powerpoint/2010/main" val="34845277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a:t>
            </a:r>
            <a:r>
              <a:rPr lang="fr-FR" sz="1200" dirty="0" err="1"/>
              <a:t>Tk</a:t>
            </a:r>
            <a:r>
              <a:rPr lang="fr-FR" sz="1200" dirty="0"/>
              <a:t>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a:t>
            </a:r>
            <a:r>
              <a:rPr lang="fr-FR" sz="1200" dirty="0" err="1"/>
              <a:t>PyQt</a:t>
            </a:r>
            <a:r>
              <a:rPr lang="fr-FR" sz="1200" dirty="0"/>
              <a:t> est distribuée sous plusieurs licences, commerciales ou non. Vous devrez tenir compte de ce fait si vous commencez à l'utiliser.</a:t>
            </a:r>
          </a:p>
          <a:p>
            <a:endParaRPr lang="fr-FR" sz="1200" dirty="0"/>
          </a:p>
          <a:p>
            <a:r>
              <a:rPr lang="fr-FR" sz="1200" b="1" dirty="0" err="1"/>
              <a:t>PyGTK</a:t>
            </a:r>
            <a:r>
              <a:rPr lang="fr-FR" sz="1200" dirty="0"/>
              <a:t> : comme son nom l'indique, c'est une bibliothèque faisant le lien entre Python et la bibliothèque GTK / GTK+. Elle est distribuée sous licence LGPL.</a:t>
            </a:r>
          </a:p>
          <a:p>
            <a:endParaRPr lang="fr-FR" sz="1200" dirty="0"/>
          </a:p>
          <a:p>
            <a:r>
              <a:rPr lang="fr-FR" sz="1200" b="1" dirty="0" err="1"/>
              <a:t>wx</a:t>
            </a:r>
            <a:r>
              <a:rPr lang="fr-FR" sz="1200" dirty="0"/>
              <a:t> </a:t>
            </a:r>
            <a:r>
              <a:rPr lang="fr-FR" sz="1200" b="1" dirty="0"/>
              <a:t>Python</a:t>
            </a:r>
            <a:r>
              <a:rPr lang="fr-FR" sz="1200" dirty="0"/>
              <a:t> : une bibliothèque faisant le lien entre Python et la bibliothèque </a:t>
            </a:r>
            <a:r>
              <a:rPr lang="fr-FR" sz="1200" dirty="0" err="1"/>
              <a:t>WxWidget</a:t>
            </a:r>
            <a:r>
              <a:rPr lang="fr-FR" sz="1200" dirty="0"/>
              <a: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Tree>
    <p:extLst>
      <p:ext uri="{BB962C8B-B14F-4D97-AF65-F5344CB8AC3E}">
        <p14:creationId xmlns:p14="http://schemas.microsoft.com/office/powerpoint/2010/main" val="168873379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a:t>
            </a:r>
            <a:r>
              <a:rPr lang="fr-FR" sz="1200" dirty="0" err="1"/>
              <a:t>framework</a:t>
            </a:r>
            <a:r>
              <a:rPr lang="fr-FR" sz="1200" dirty="0"/>
              <a:t>,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3882059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a:t>
            </a:r>
            <a:r>
              <a:rPr lang="fr-FR" sz="1200" dirty="0" err="1"/>
              <a:t>framework</a:t>
            </a:r>
            <a:r>
              <a:rPr lang="fr-FR" sz="1200" dirty="0"/>
              <a:t>,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12514683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Tree>
    <p:extLst>
      <p:ext uri="{BB962C8B-B14F-4D97-AF65-F5344CB8AC3E}">
        <p14:creationId xmlns:p14="http://schemas.microsoft.com/office/powerpoint/2010/main" val="65883989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9202505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a:t>
            </a:r>
            <a:r>
              <a:rPr lang="fr-FR" sz="1200" dirty="0" err="1"/>
              <a:t>Github</a:t>
            </a:r>
            <a:r>
              <a:rPr lang="fr-FR" sz="1200" dirty="0"/>
              <a:t>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Tree>
    <p:extLst>
      <p:ext uri="{BB962C8B-B14F-4D97-AF65-F5344CB8AC3E}">
        <p14:creationId xmlns:p14="http://schemas.microsoft.com/office/powerpoint/2010/main" val="595639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err="1">
                <a:solidFill>
                  <a:schemeClr val="accent5">
                    <a:lumMod val="75000"/>
                  </a:schemeClr>
                </a:solidFill>
              </a:rPr>
              <a:t>Useful</a:t>
            </a:r>
            <a:r>
              <a:rPr lang="fr-FR" sz="6000" dirty="0">
                <a:solidFill>
                  <a:schemeClr val="accent5">
                    <a:lumMod val="75000"/>
                  </a:schemeClr>
                </a:solidFill>
              </a:rPr>
              <a:t> Operators in python: range 1/11</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a:t>
            </a:r>
            <a:r>
              <a:rPr lang="fr-FR" sz="1400" b="1" dirty="0" err="1">
                <a:solidFill>
                  <a:schemeClr val="bg1"/>
                </a:solidFill>
              </a:rPr>
              <a:t>included</a:t>
            </a:r>
            <a:endParaRPr lang="fr-FR" sz="1400" b="1" dirty="0">
              <a:solidFill>
                <a:schemeClr val="bg1"/>
              </a:solidFill>
            </a:endParaRP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a:t>
            </a:r>
            <a:r>
              <a:rPr lang="fr-FR" sz="1400" b="1" dirty="0" err="1">
                <a:solidFill>
                  <a:schemeClr val="bg1"/>
                </a:solidFill>
              </a:rPr>
              <a:t>we</a:t>
            </a:r>
            <a:r>
              <a:rPr lang="fr-FR" sz="1400" b="1" dirty="0">
                <a:solidFill>
                  <a:schemeClr val="bg1"/>
                </a:solidFill>
              </a:rPr>
              <a:t> put 11 to </a:t>
            </a:r>
            <a:r>
              <a:rPr lang="fr-FR" sz="1400" b="1" dirty="0" err="1">
                <a:solidFill>
                  <a:schemeClr val="bg1"/>
                </a:solidFill>
              </a:rPr>
              <a:t>get</a:t>
            </a:r>
            <a:r>
              <a:rPr lang="fr-FR" sz="1400" b="1" dirty="0">
                <a:solidFill>
                  <a:schemeClr val="bg1"/>
                </a:solidFill>
              </a:rPr>
              <a: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Tree>
    <p:extLst>
      <p:ext uri="{BB962C8B-B14F-4D97-AF65-F5344CB8AC3E}">
        <p14:creationId xmlns:p14="http://schemas.microsoft.com/office/powerpoint/2010/main" val="188215207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A3EB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026845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Tree>
    <p:extLst>
      <p:ext uri="{BB962C8B-B14F-4D97-AF65-F5344CB8AC3E}">
        <p14:creationId xmlns:p14="http://schemas.microsoft.com/office/powerpoint/2010/main" val="186347381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a:t>
            </a:r>
            <a:r>
              <a:rPr lang="fr-FR" altLang="fr-FR" sz="6000" b="1" dirty="0" err="1">
                <a:solidFill>
                  <a:schemeClr val="accent5">
                    <a:lumMod val="75000"/>
                  </a:schemeClr>
                </a:solidFill>
              </a:rPr>
              <a:t>object</a:t>
            </a:r>
            <a:r>
              <a:rPr lang="fr-FR" altLang="fr-FR" sz="6000" b="1" dirty="0">
                <a:solidFill>
                  <a:schemeClr val="accent5">
                    <a:lumMod val="75000"/>
                  </a:schemeClr>
                </a:solidFill>
              </a:rPr>
              <a:t> </a:t>
            </a:r>
            <a:r>
              <a:rPr lang="fr-FR" altLang="fr-FR" sz="6000" b="1" dirty="0" err="1">
                <a:solidFill>
                  <a:schemeClr val="accent5">
                    <a:lumMod val="75000"/>
                  </a:schemeClr>
                </a:solidFill>
              </a:rPr>
              <a:t>oriented</a:t>
            </a:r>
            <a:r>
              <a:rPr lang="fr-FR" altLang="fr-FR" sz="6000" b="1" dirty="0">
                <a:solidFill>
                  <a:schemeClr val="accent5">
                    <a:lumMod val="75000"/>
                  </a:schemeClr>
                </a:solidFill>
              </a:rPr>
              <a:t>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Tree>
    <p:extLst>
      <p:ext uri="{BB962C8B-B14F-4D97-AF65-F5344CB8AC3E}">
        <p14:creationId xmlns:p14="http://schemas.microsoft.com/office/powerpoint/2010/main" val="6194713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a:t>
            </a:r>
            <a:r>
              <a:rPr lang="fr-FR" altLang="fr-FR" sz="6000" b="1" dirty="0" err="1">
                <a:solidFill>
                  <a:schemeClr val="accent5">
                    <a:lumMod val="75000"/>
                  </a:schemeClr>
                </a:solidFill>
              </a:rPr>
              <a:t>object</a:t>
            </a:r>
            <a:r>
              <a:rPr lang="fr-FR" altLang="fr-FR" sz="6000" b="1" dirty="0">
                <a:solidFill>
                  <a:schemeClr val="accent5">
                    <a:lumMod val="75000"/>
                  </a:schemeClr>
                </a:solidFill>
              </a:rPr>
              <a:t> </a:t>
            </a:r>
            <a:r>
              <a:rPr lang="fr-FR" altLang="fr-FR" sz="6000" b="1" dirty="0" err="1">
                <a:solidFill>
                  <a:schemeClr val="accent5">
                    <a:lumMod val="75000"/>
                  </a:schemeClr>
                </a:solidFill>
              </a:rPr>
              <a:t>oriented</a:t>
            </a:r>
            <a:r>
              <a:rPr lang="fr-FR" altLang="fr-FR" sz="6000" b="1" dirty="0">
                <a:solidFill>
                  <a:schemeClr val="accent5">
                    <a:lumMod val="75000"/>
                  </a:schemeClr>
                </a:solidFill>
              </a:rPr>
              <a:t>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Tree>
    <p:extLst>
      <p:ext uri="{BB962C8B-B14F-4D97-AF65-F5344CB8AC3E}">
        <p14:creationId xmlns:p14="http://schemas.microsoft.com/office/powerpoint/2010/main" val="34656062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a:t>
            </a:r>
            <a:r>
              <a:rPr lang="fr-FR" altLang="fr-FR" sz="6000" b="1" dirty="0" err="1">
                <a:solidFill>
                  <a:schemeClr val="accent5">
                    <a:lumMod val="75000"/>
                  </a:schemeClr>
                </a:solidFill>
              </a:rPr>
              <a:t>object</a:t>
            </a:r>
            <a:r>
              <a:rPr lang="fr-FR" altLang="fr-FR" sz="6000" b="1" dirty="0">
                <a:solidFill>
                  <a:schemeClr val="accent5">
                    <a:lumMod val="75000"/>
                  </a:schemeClr>
                </a:solidFill>
              </a:rPr>
              <a:t> </a:t>
            </a:r>
            <a:r>
              <a:rPr lang="fr-FR" altLang="fr-FR" sz="6000" b="1" dirty="0" err="1">
                <a:solidFill>
                  <a:schemeClr val="accent5">
                    <a:lumMod val="75000"/>
                  </a:schemeClr>
                </a:solidFill>
              </a:rPr>
              <a:t>oriented</a:t>
            </a:r>
            <a:r>
              <a:rPr lang="fr-FR" altLang="fr-FR" sz="6000" b="1" dirty="0">
                <a:solidFill>
                  <a:schemeClr val="accent5">
                    <a:lumMod val="75000"/>
                  </a:schemeClr>
                </a:solidFill>
              </a:rPr>
              <a:t>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Tree>
    <p:extLst>
      <p:ext uri="{BB962C8B-B14F-4D97-AF65-F5344CB8AC3E}">
        <p14:creationId xmlns:p14="http://schemas.microsoft.com/office/powerpoint/2010/main" val="265997520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a:t>
            </a:r>
            <a:r>
              <a:rPr lang="fr-FR" altLang="fr-FR" sz="6000" b="1" dirty="0" err="1">
                <a:solidFill>
                  <a:schemeClr val="accent5">
                    <a:lumMod val="75000"/>
                  </a:schemeClr>
                </a:solidFill>
              </a:rPr>
              <a:t>object</a:t>
            </a:r>
            <a:r>
              <a:rPr lang="fr-FR" altLang="fr-FR" sz="6000" b="1" dirty="0">
                <a:solidFill>
                  <a:schemeClr val="accent5">
                    <a:lumMod val="75000"/>
                  </a:schemeClr>
                </a:solidFill>
              </a:rPr>
              <a:t> </a:t>
            </a:r>
            <a:r>
              <a:rPr lang="fr-FR" altLang="fr-FR" sz="6000" b="1" dirty="0" err="1">
                <a:solidFill>
                  <a:schemeClr val="accent5">
                    <a:lumMod val="75000"/>
                  </a:schemeClr>
                </a:solidFill>
              </a:rPr>
              <a:t>oriented</a:t>
            </a:r>
            <a:r>
              <a:rPr lang="fr-FR" altLang="fr-FR" sz="6000" b="1" dirty="0">
                <a:solidFill>
                  <a:schemeClr val="accent5">
                    <a:lumMod val="75000"/>
                  </a:schemeClr>
                </a:solidFill>
              </a:rPr>
              <a:t>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Tree>
    <p:extLst>
      <p:ext uri="{BB962C8B-B14F-4D97-AF65-F5344CB8AC3E}">
        <p14:creationId xmlns:p14="http://schemas.microsoft.com/office/powerpoint/2010/main" val="324164064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a:t>
            </a:r>
            <a:r>
              <a:rPr lang="fr-FR" altLang="fr-FR" sz="6000" b="1" dirty="0" err="1">
                <a:solidFill>
                  <a:schemeClr val="accent5">
                    <a:lumMod val="75000"/>
                  </a:schemeClr>
                </a:solidFill>
              </a:rPr>
              <a:t>object</a:t>
            </a:r>
            <a:r>
              <a:rPr lang="fr-FR" altLang="fr-FR" sz="6000" b="1" dirty="0">
                <a:solidFill>
                  <a:schemeClr val="accent5">
                    <a:lumMod val="75000"/>
                  </a:schemeClr>
                </a:solidFill>
              </a:rPr>
              <a:t> </a:t>
            </a:r>
            <a:r>
              <a:rPr lang="fr-FR" altLang="fr-FR" sz="6000" b="1" dirty="0" err="1">
                <a:solidFill>
                  <a:schemeClr val="accent5">
                    <a:lumMod val="75000"/>
                  </a:schemeClr>
                </a:solidFill>
              </a:rPr>
              <a:t>oriented</a:t>
            </a:r>
            <a:r>
              <a:rPr lang="fr-FR" altLang="fr-FR" sz="6000" b="1" dirty="0">
                <a:solidFill>
                  <a:schemeClr val="accent5">
                    <a:lumMod val="75000"/>
                  </a:schemeClr>
                </a:solidFill>
              </a:rPr>
              <a:t>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Tree>
    <p:extLst>
      <p:ext uri="{BB962C8B-B14F-4D97-AF65-F5344CB8AC3E}">
        <p14:creationId xmlns:p14="http://schemas.microsoft.com/office/powerpoint/2010/main" val="81848696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a:t>
            </a:r>
            <a:r>
              <a:rPr lang="fr-FR" altLang="fr-FR" sz="6000" b="1" dirty="0" err="1">
                <a:solidFill>
                  <a:schemeClr val="accent5">
                    <a:lumMod val="75000"/>
                  </a:schemeClr>
                </a:solidFill>
              </a:rPr>
              <a:t>object</a:t>
            </a:r>
            <a:r>
              <a:rPr lang="fr-FR" altLang="fr-FR" sz="6000" b="1" dirty="0">
                <a:solidFill>
                  <a:schemeClr val="accent5">
                    <a:lumMod val="75000"/>
                  </a:schemeClr>
                </a:solidFill>
              </a:rPr>
              <a:t> </a:t>
            </a:r>
            <a:r>
              <a:rPr lang="fr-FR" altLang="fr-FR" sz="6000" b="1" dirty="0" err="1">
                <a:solidFill>
                  <a:schemeClr val="accent5">
                    <a:lumMod val="75000"/>
                  </a:schemeClr>
                </a:solidFill>
              </a:rPr>
              <a:t>oriented</a:t>
            </a:r>
            <a:r>
              <a:rPr lang="fr-FR" altLang="fr-FR" sz="6000" b="1" dirty="0">
                <a:solidFill>
                  <a:schemeClr val="accent5">
                    <a:lumMod val="75000"/>
                  </a:schemeClr>
                </a:solidFill>
              </a:rPr>
              <a:t>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Tree>
    <p:extLst>
      <p:ext uri="{BB962C8B-B14F-4D97-AF65-F5344CB8AC3E}">
        <p14:creationId xmlns:p14="http://schemas.microsoft.com/office/powerpoint/2010/main" val="318929523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a:t>
            </a:r>
            <a:r>
              <a:rPr lang="fr-FR" altLang="fr-FR" sz="6000" b="1" dirty="0" err="1">
                <a:solidFill>
                  <a:schemeClr val="accent5">
                    <a:lumMod val="75000"/>
                  </a:schemeClr>
                </a:solidFill>
              </a:rPr>
              <a:t>object</a:t>
            </a:r>
            <a:r>
              <a:rPr lang="fr-FR" altLang="fr-FR" sz="6000" b="1" dirty="0">
                <a:solidFill>
                  <a:schemeClr val="accent5">
                    <a:lumMod val="75000"/>
                  </a:schemeClr>
                </a:solidFill>
              </a:rPr>
              <a:t> </a:t>
            </a:r>
            <a:r>
              <a:rPr lang="fr-FR" altLang="fr-FR" sz="6000" b="1" dirty="0" err="1">
                <a:solidFill>
                  <a:schemeClr val="accent5">
                    <a:lumMod val="75000"/>
                  </a:schemeClr>
                </a:solidFill>
              </a:rPr>
              <a:t>oriented</a:t>
            </a:r>
            <a:r>
              <a:rPr lang="fr-FR" altLang="fr-FR" sz="6000" b="1" dirty="0">
                <a:solidFill>
                  <a:schemeClr val="accent5">
                    <a:lumMod val="75000"/>
                  </a:schemeClr>
                </a:solidFill>
              </a:rPr>
              <a:t>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Tree>
    <p:extLst>
      <p:ext uri="{BB962C8B-B14F-4D97-AF65-F5344CB8AC3E}">
        <p14:creationId xmlns:p14="http://schemas.microsoft.com/office/powerpoint/2010/main" val="3477050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err="1">
                <a:solidFill>
                  <a:schemeClr val="accent5">
                    <a:lumMod val="75000"/>
                  </a:schemeClr>
                </a:solidFill>
              </a:rPr>
              <a:t>Useful</a:t>
            </a:r>
            <a:r>
              <a:rPr lang="fr-FR" sz="5400" dirty="0">
                <a:solidFill>
                  <a:schemeClr val="accent5">
                    <a:lumMod val="75000"/>
                  </a:schemeClr>
                </a:solidFill>
              </a:rPr>
              <a:t> </a:t>
            </a:r>
            <a:r>
              <a:rPr lang="fr-FR" sz="5400" dirty="0" err="1">
                <a:solidFill>
                  <a:schemeClr val="accent5">
                    <a:lumMod val="75000"/>
                  </a:schemeClr>
                </a:solidFill>
              </a:rPr>
              <a:t>Operators</a:t>
            </a:r>
            <a:r>
              <a:rPr lang="fr-FR" sz="5400" dirty="0">
                <a:solidFill>
                  <a:schemeClr val="accent5">
                    <a:lumMod val="75000"/>
                  </a:schemeClr>
                </a:solidFill>
              </a:rPr>
              <a:t> in python: enumerate 2/11</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a:t>
            </a:r>
            <a:r>
              <a:rPr lang="fr-FR" sz="1200" dirty="0" err="1"/>
              <a:t>loop</a:t>
            </a:r>
            <a:r>
              <a:rPr lang="fr-FR" sz="1200" dirty="0"/>
              <a:t>:</a:t>
            </a:r>
            <a:br>
              <a:rPr lang="fr-FR" sz="1200" dirty="0"/>
            </a:br>
            <a:endParaRPr lang="en-US" sz="1200" dirty="0"/>
          </a:p>
        </p:txBody>
      </p:sp>
    </p:spTree>
    <p:extLst>
      <p:ext uri="{BB962C8B-B14F-4D97-AF65-F5344CB8AC3E}">
        <p14:creationId xmlns:p14="http://schemas.microsoft.com/office/powerpoint/2010/main" val="428710284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a:t>
            </a:r>
            <a:r>
              <a:rPr lang="fr-FR" altLang="fr-FR" sz="6000" b="1" dirty="0" err="1">
                <a:solidFill>
                  <a:schemeClr val="accent5">
                    <a:lumMod val="75000"/>
                  </a:schemeClr>
                </a:solidFill>
              </a:rPr>
              <a:t>object</a:t>
            </a:r>
            <a:r>
              <a:rPr lang="fr-FR" altLang="fr-FR" sz="6000" b="1" dirty="0">
                <a:solidFill>
                  <a:schemeClr val="accent5">
                    <a:lumMod val="75000"/>
                  </a:schemeClr>
                </a:solidFill>
              </a:rPr>
              <a:t> </a:t>
            </a:r>
            <a:r>
              <a:rPr lang="fr-FR" altLang="fr-FR" sz="6000" b="1" dirty="0" err="1">
                <a:solidFill>
                  <a:schemeClr val="accent5">
                    <a:lumMod val="75000"/>
                  </a:schemeClr>
                </a:solidFill>
              </a:rPr>
              <a:t>oriented</a:t>
            </a:r>
            <a:r>
              <a:rPr lang="fr-FR" altLang="fr-FR" sz="6000" b="1" dirty="0">
                <a:solidFill>
                  <a:schemeClr val="accent5">
                    <a:lumMod val="75000"/>
                  </a:schemeClr>
                </a:solidFill>
              </a:rPr>
              <a:t>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Tree>
    <p:extLst>
      <p:ext uri="{BB962C8B-B14F-4D97-AF65-F5344CB8AC3E}">
        <p14:creationId xmlns:p14="http://schemas.microsoft.com/office/powerpoint/2010/main" val="29036598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a:t>
            </a:r>
            <a:r>
              <a:rPr lang="fr-FR" altLang="fr-FR" sz="6000" b="1" dirty="0" err="1">
                <a:solidFill>
                  <a:schemeClr val="accent5">
                    <a:lumMod val="75000"/>
                  </a:schemeClr>
                </a:solidFill>
              </a:rPr>
              <a:t>object</a:t>
            </a:r>
            <a:r>
              <a:rPr lang="fr-FR" altLang="fr-FR" sz="6000" b="1" dirty="0">
                <a:solidFill>
                  <a:schemeClr val="accent5">
                    <a:lumMod val="75000"/>
                  </a:schemeClr>
                </a:solidFill>
              </a:rPr>
              <a:t> </a:t>
            </a:r>
            <a:r>
              <a:rPr lang="fr-FR" altLang="fr-FR" sz="6000" b="1" dirty="0" err="1">
                <a:solidFill>
                  <a:schemeClr val="accent5">
                    <a:lumMod val="75000"/>
                  </a:schemeClr>
                </a:solidFill>
              </a:rPr>
              <a:t>oriented</a:t>
            </a:r>
            <a:r>
              <a:rPr lang="fr-FR" altLang="fr-FR" sz="6000" b="1" dirty="0">
                <a:solidFill>
                  <a:schemeClr val="accent5">
                    <a:lumMod val="75000"/>
                  </a:schemeClr>
                </a:solidFill>
              </a:rPr>
              <a:t>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Tree>
    <p:extLst>
      <p:ext uri="{BB962C8B-B14F-4D97-AF65-F5344CB8AC3E}">
        <p14:creationId xmlns:p14="http://schemas.microsoft.com/office/powerpoint/2010/main" val="183160985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a:t>
            </a:r>
            <a:r>
              <a:rPr lang="fr-FR" altLang="fr-FR" sz="6000" b="1" dirty="0" err="1">
                <a:solidFill>
                  <a:schemeClr val="accent5">
                    <a:lumMod val="75000"/>
                  </a:schemeClr>
                </a:solidFill>
              </a:rPr>
              <a:t>object</a:t>
            </a:r>
            <a:r>
              <a:rPr lang="fr-FR" altLang="fr-FR" sz="6000" b="1" dirty="0">
                <a:solidFill>
                  <a:schemeClr val="accent5">
                    <a:lumMod val="75000"/>
                  </a:schemeClr>
                </a:solidFill>
              </a:rPr>
              <a:t> </a:t>
            </a:r>
            <a:r>
              <a:rPr lang="fr-FR" altLang="fr-FR" sz="6000" b="1" dirty="0" err="1">
                <a:solidFill>
                  <a:schemeClr val="accent5">
                    <a:lumMod val="75000"/>
                  </a:schemeClr>
                </a:solidFill>
              </a:rPr>
              <a:t>oriented</a:t>
            </a:r>
            <a:r>
              <a:rPr lang="fr-FR" altLang="fr-FR" sz="6000" b="1" dirty="0">
                <a:solidFill>
                  <a:schemeClr val="accent5">
                    <a:lumMod val="75000"/>
                  </a:schemeClr>
                </a:solidFill>
              </a:rPr>
              <a:t>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62150" y="971550"/>
            <a:ext cx="8267700" cy="5391150"/>
          </a:xfrm>
          <a:prstGeom prst="rect">
            <a:avLst/>
          </a:prstGeom>
        </p:spPr>
      </p:pic>
    </p:spTree>
    <p:extLst>
      <p:ext uri="{BB962C8B-B14F-4D97-AF65-F5344CB8AC3E}">
        <p14:creationId xmlns:p14="http://schemas.microsoft.com/office/powerpoint/2010/main" val="431491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a:t>
            </a:r>
            <a:r>
              <a:rPr lang="en-US" sz="5400" dirty="0" err="1">
                <a:solidFill>
                  <a:schemeClr val="accent5">
                    <a:lumMod val="75000"/>
                  </a:schemeClr>
                </a:solidFill>
              </a:rPr>
              <a:t>PyTricks</a:t>
            </a:r>
            <a:r>
              <a:rPr lang="en-US" sz="5400" dirty="0">
                <a:solidFill>
                  <a:schemeClr val="accent5">
                    <a:lumMod val="75000"/>
                  </a:schemeClr>
                </a:solidFill>
              </a:rPr>
              <a:t>]: La fonction enumerate 3/11</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Tree>
    <p:extLst>
      <p:ext uri="{BB962C8B-B14F-4D97-AF65-F5344CB8AC3E}">
        <p14:creationId xmlns:p14="http://schemas.microsoft.com/office/powerpoint/2010/main" val="7171946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pt-BR" sz="1000" dirty="0">
                <a:solidFill>
                  <a:schemeClr val="bg1"/>
                </a:solidFill>
              </a:rPr>
              <a:t>1</a:t>
            </a:r>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a:t>And there you have it—enumerate() is awesome!</a:t>
            </a:r>
          </a:p>
          <a:p>
            <a:r>
              <a:rPr lang="en-US" sz="1000"/>
              <a:t>Let's do a quick recap:</a:t>
            </a:r>
          </a:p>
          <a:p>
            <a:r>
              <a:rPr lang="en-US" sz="1000"/>
              <a:t>    1. "enumerate()" is a built-in function of Python. You use it to loop over an iterable with an automatic running index generated by a counter variable.</a:t>
            </a:r>
          </a:p>
          <a:p>
            <a:r>
              <a:rPr lang="en-US" sz="1000"/>
              <a:t>    2. The counter starts at 0 by default, but you can set it to any integer.</a:t>
            </a:r>
          </a:p>
          <a:p>
            <a:r>
              <a:rPr lang="en-US" sz="1000"/>
              <a:t>    3. enumerate was added to Python starting at version 2.3 with the implementation of PEP 279.</a:t>
            </a:r>
          </a:p>
          <a:p>
            <a:r>
              <a:rPr lang="en-US" sz="1000"/>
              <a:t>    4. Python’s enumerate function helps you write more Pythonic and idiomatic looping constructs that avoid the use of clunky and error-prone manual indexing.</a:t>
            </a:r>
            <a:endParaRPr lang="en-US" sz="1000" dirty="0"/>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a:t>
            </a:r>
            <a:r>
              <a:rPr lang="en-US" sz="5400" dirty="0" err="1">
                <a:solidFill>
                  <a:schemeClr val="accent5">
                    <a:lumMod val="75000"/>
                  </a:schemeClr>
                </a:solidFill>
              </a:rPr>
              <a:t>PyTricks</a:t>
            </a:r>
            <a:r>
              <a:rPr lang="en-US" sz="5400" dirty="0">
                <a:solidFill>
                  <a:schemeClr val="accent5">
                    <a:lumMod val="75000"/>
                  </a:schemeClr>
                </a:solidFill>
              </a:rPr>
              <a:t>]: La fonction enumerate 4/11</a:t>
            </a:r>
            <a:endParaRPr lang="fr-FR" sz="5400" dirty="0">
              <a:solidFill>
                <a:schemeClr val="accent5">
                  <a:lumMod val="75000"/>
                </a:schemeClr>
              </a:solidFill>
            </a:endParaRPr>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a:t>
            </a:r>
            <a:r>
              <a:rPr lang="fr-FR" sz="1200" dirty="0" err="1">
                <a:solidFill>
                  <a:schemeClr val="bg1"/>
                </a:solidFill>
              </a:rPr>
              <a:t>elt</a:t>
            </a:r>
            <a:r>
              <a:rPr lang="fr-FR" sz="1200" dirty="0">
                <a:solidFill>
                  <a:schemeClr val="bg1"/>
                </a:solidFill>
              </a:rPr>
              <a:t> in enumerate(ma_liste):</a:t>
            </a:r>
          </a:p>
          <a:p>
            <a:r>
              <a:rPr lang="fr-FR" sz="1200" dirty="0">
                <a:solidFill>
                  <a:schemeClr val="bg1"/>
                </a:solidFill>
              </a:rPr>
              <a:t>...     print("À l'indice {} se trouve {}.".format(i, </a:t>
            </a:r>
            <a:r>
              <a:rPr lang="fr-FR" sz="1200" dirty="0" err="1">
                <a:solidFill>
                  <a:schemeClr val="bg1"/>
                </a:solidFill>
              </a:rPr>
              <a:t>elt</a:t>
            </a:r>
            <a:r>
              <a:rPr lang="fr-FR" sz="1200" dirty="0">
                <a:solidFill>
                  <a:schemeClr val="bg1"/>
                </a:solidFill>
              </a:rPr>
              <a: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err="1">
                <a:solidFill>
                  <a:schemeClr val="bg1"/>
                </a:solidFill>
              </a:rPr>
              <a:t>autre_liste</a:t>
            </a:r>
            <a:r>
              <a:rPr lang="fr-FR" sz="1200" dirty="0">
                <a:solidFill>
                  <a:schemeClr val="bg1"/>
                </a:solidFill>
              </a:rPr>
              <a:t>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t>
            </a:r>
            <a:r>
              <a:rPr lang="fr-FR" sz="1200" dirty="0" err="1">
                <a:solidFill>
                  <a:schemeClr val="bg1"/>
                </a:solidFill>
              </a:rPr>
              <a:t>autre_liste</a:t>
            </a:r>
            <a:r>
              <a:rPr lang="fr-FR" sz="1200" dirty="0">
                <a:solidFill>
                  <a:schemeClr val="bg1"/>
                </a:solidFill>
              </a:rPr>
              <a:t>:</a:t>
            </a:r>
          </a:p>
          <a:p>
            <a:r>
              <a:rPr lang="fr-FR" sz="1200" dirty="0">
                <a:solidFill>
                  <a:schemeClr val="bg1"/>
                </a:solidFill>
              </a:rPr>
              <a:t>...     print("La lettre {} est la {}e de l'</a:t>
            </a:r>
            <a:r>
              <a:rPr lang="fr-FR" sz="1200" dirty="0" err="1">
                <a:solidFill>
                  <a:schemeClr val="bg1"/>
                </a:solidFill>
              </a:rPr>
              <a:t>alphabet.".format</a:t>
            </a:r>
            <a:r>
              <a:rPr lang="fr-FR" sz="1200" dirty="0">
                <a:solidFill>
                  <a:schemeClr val="bg1"/>
                </a:solidFill>
              </a:rPr>
              <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Tree>
    <p:extLst>
      <p:ext uri="{BB962C8B-B14F-4D97-AF65-F5344CB8AC3E}">
        <p14:creationId xmlns:p14="http://schemas.microsoft.com/office/powerpoint/2010/main" val="1166912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8/11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a:t>
            </a:r>
            <a:r>
              <a:rPr lang="fr-FR" sz="1200" dirty="0" err="1">
                <a:solidFill>
                  <a:schemeClr val="bg1"/>
                </a:solidFill>
              </a:rPr>
              <a:t>x’,’y’,’z</a:t>
            </a:r>
            <a:r>
              <a:rPr lang="fr-FR" sz="1200" dirty="0">
                <a:solidFill>
                  <a:schemeClr val="bg1"/>
                </a:solidFill>
              </a:rPr>
              <a:t>’]</a:t>
            </a:r>
          </a:p>
          <a:p>
            <a:r>
              <a:rPr lang="fr-FR" sz="1200" dirty="0" err="1">
                <a:solidFill>
                  <a:schemeClr val="bg1"/>
                </a:solidFill>
              </a:rPr>
              <a:t>True</a:t>
            </a:r>
            <a:endParaRPr lang="fr-FR" sz="1200" dirty="0">
              <a:solidFill>
                <a:schemeClr val="bg1"/>
              </a:solidFill>
            </a:endParaRPr>
          </a:p>
          <a:p>
            <a:endParaRPr lang="fr-FR" sz="1200" dirty="0">
              <a:solidFill>
                <a:schemeClr val="bg1"/>
              </a:solidFill>
            </a:endParaRPr>
          </a:p>
          <a:p>
            <a:r>
              <a:rPr lang="fr-FR" sz="1200" dirty="0">
                <a:solidFill>
                  <a:schemeClr val="bg1"/>
                </a:solidFill>
              </a:rPr>
              <a:t>‘a’ in ‘a world’</a:t>
            </a:r>
          </a:p>
          <a:p>
            <a:r>
              <a:rPr lang="fr-FR" sz="1200" dirty="0" err="1">
                <a:solidFill>
                  <a:schemeClr val="bg1"/>
                </a:solidFill>
              </a:rPr>
              <a:t>True</a:t>
            </a:r>
            <a:endParaRPr lang="fr-FR" sz="1200" dirty="0">
              <a:solidFill>
                <a:schemeClr val="bg1"/>
              </a:solidFill>
            </a:endParaRPr>
          </a:p>
          <a:p>
            <a:endParaRPr lang="fr-FR" sz="1200" dirty="0">
              <a:solidFill>
                <a:schemeClr val="bg1"/>
              </a:solidFill>
            </a:endParaRPr>
          </a:p>
          <a:p>
            <a:r>
              <a:rPr lang="fr-FR" sz="1200" dirty="0">
                <a:solidFill>
                  <a:schemeClr val="bg1"/>
                </a:solidFill>
              </a:rPr>
              <a:t>‘</a:t>
            </a:r>
            <a:r>
              <a:rPr lang="fr-FR" sz="1200" dirty="0" err="1">
                <a:solidFill>
                  <a:schemeClr val="bg1"/>
                </a:solidFill>
              </a:rPr>
              <a:t>mykey</a:t>
            </a:r>
            <a:r>
              <a:rPr lang="fr-FR" sz="1200" dirty="0">
                <a:solidFill>
                  <a:schemeClr val="bg1"/>
                </a:solidFill>
              </a:rPr>
              <a:t>’ in {‘mykey’:345}</a:t>
            </a:r>
          </a:p>
          <a:p>
            <a:r>
              <a:rPr lang="fr-FR" sz="1200" dirty="0" err="1">
                <a:solidFill>
                  <a:schemeClr val="bg1"/>
                </a:solidFill>
              </a:rPr>
              <a:t>True</a:t>
            </a:r>
            <a:endParaRPr lang="fr-FR" sz="1200" dirty="0">
              <a:solidFill>
                <a:schemeClr val="bg1"/>
              </a:solidFill>
            </a:endParaRP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a:t>
            </a:r>
            <a:r>
              <a:rPr lang="fr-FR" sz="1200" dirty="0" err="1">
                <a:solidFill>
                  <a:schemeClr val="bg1"/>
                </a:solidFill>
              </a:rPr>
              <a:t>d.keys</a:t>
            </a:r>
            <a:r>
              <a:rPr lang="fr-FR" sz="1200" dirty="0">
                <a:solidFill>
                  <a:schemeClr val="bg1"/>
                </a:solidFill>
              </a:rPr>
              <a:t>()</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Tree>
    <p:extLst>
      <p:ext uri="{BB962C8B-B14F-4D97-AF65-F5344CB8AC3E}">
        <p14:creationId xmlns:p14="http://schemas.microsoft.com/office/powerpoint/2010/main" val="2846057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9/11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4946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10/11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677656"/>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a:t>
            </a:r>
            <a:r>
              <a:rPr lang="fr-FR" sz="1200" dirty="0" err="1">
                <a:solidFill>
                  <a:schemeClr val="bg1"/>
                </a:solidFill>
              </a:rPr>
              <a:t>it</a:t>
            </a:r>
            <a:r>
              <a:rPr lang="fr-FR" sz="1200" dirty="0">
                <a:solidFill>
                  <a:schemeClr val="bg1"/>
                </a:solidFill>
              </a:rPr>
              <a:t> </a:t>
            </a:r>
            <a:r>
              <a:rPr lang="fr-FR" sz="1200" dirty="0" err="1">
                <a:solidFill>
                  <a:schemeClr val="bg1"/>
                </a:solidFill>
              </a:rPr>
              <a:t>doesn’t</a:t>
            </a:r>
            <a:r>
              <a:rPr lang="fr-FR" sz="1200" dirty="0">
                <a:solidFill>
                  <a:schemeClr val="bg1"/>
                </a:solidFill>
              </a:rPr>
              <a:t> return </a:t>
            </a:r>
            <a:r>
              <a:rPr lang="fr-FR" sz="1200" dirty="0" err="1">
                <a:solidFill>
                  <a:schemeClr val="bg1"/>
                </a:solidFill>
              </a:rPr>
              <a:t>anything</a:t>
            </a:r>
            <a:r>
              <a:rPr lang="fr-FR" sz="1200" dirty="0">
                <a:solidFill>
                  <a:schemeClr val="bg1"/>
                </a:solidFill>
              </a:rPr>
              <a:t> </a:t>
            </a:r>
            <a:r>
              <a:rPr lang="fr-FR" sz="1200" dirty="0" err="1">
                <a:solidFill>
                  <a:schemeClr val="bg1"/>
                </a:solidFill>
              </a:rPr>
              <a:t>it</a:t>
            </a:r>
            <a:r>
              <a:rPr lang="fr-FR" sz="1200" dirty="0">
                <a:solidFill>
                  <a:schemeClr val="bg1"/>
                </a:solidFill>
              </a:rPr>
              <a:t> modifies the liste of origine. This is an </a:t>
            </a:r>
            <a:r>
              <a:rPr lang="fr-FR" sz="1200" dirty="0" err="1">
                <a:solidFill>
                  <a:schemeClr val="bg1"/>
                </a:solidFill>
              </a:rPr>
              <a:t>inplace</a:t>
            </a:r>
            <a:r>
              <a:rPr lang="fr-FR" sz="1200" dirty="0">
                <a:solidFill>
                  <a:schemeClr val="bg1"/>
                </a:solidFill>
              </a:rPr>
              <a:t>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a:p>
            <a:r>
              <a:rPr lang="fr-FR" sz="1200" dirty="0">
                <a:solidFill>
                  <a:schemeClr val="bg1"/>
                </a:solidFill>
              </a:rPr>
              <a:t>from random import </a:t>
            </a:r>
            <a:r>
              <a:rPr lang="fr-FR" sz="1200" dirty="0" err="1">
                <a:solidFill>
                  <a:schemeClr val="bg1"/>
                </a:solidFill>
              </a:rPr>
              <a:t>randint</a:t>
            </a:r>
            <a:endParaRPr lang="fr-FR" sz="1200" dirty="0">
              <a:solidFill>
                <a:schemeClr val="bg1"/>
              </a:solidFill>
            </a:endParaRPr>
          </a:p>
          <a:p>
            <a:r>
              <a:rPr lang="fr-FR" sz="1200" dirty="0" err="1">
                <a:solidFill>
                  <a:schemeClr val="bg1"/>
                </a:solidFill>
              </a:rPr>
              <a:t>randint</a:t>
            </a:r>
            <a:r>
              <a:rPr lang="fr-FR" sz="1200" dirty="0">
                <a:solidFill>
                  <a:schemeClr val="bg1"/>
                </a:solidFill>
              </a:rPr>
              <a:t>(0,100)</a:t>
            </a:r>
          </a:p>
          <a:p>
            <a:r>
              <a:rPr lang="fr-FR" sz="1200" dirty="0">
                <a:solidFill>
                  <a:schemeClr val="bg1"/>
                </a:solidFill>
              </a:rPr>
              <a:t>79</a:t>
            </a:r>
          </a:p>
          <a:p>
            <a:r>
              <a:rPr lang="fr-FR" sz="1200" dirty="0" err="1">
                <a:solidFill>
                  <a:schemeClr val="bg1"/>
                </a:solidFill>
              </a:rPr>
              <a:t>mynum</a:t>
            </a:r>
            <a:r>
              <a:rPr lang="fr-FR" sz="1200" dirty="0">
                <a:solidFill>
                  <a:schemeClr val="bg1"/>
                </a:solidFill>
              </a:rPr>
              <a:t> = </a:t>
            </a:r>
            <a:r>
              <a:rPr lang="fr-FR" sz="1200" dirty="0" err="1">
                <a:solidFill>
                  <a:schemeClr val="bg1"/>
                </a:solidFill>
              </a:rPr>
              <a:t>randint</a:t>
            </a:r>
            <a:r>
              <a:rPr lang="fr-FR" sz="1200" dirty="0">
                <a:solidFill>
                  <a:schemeClr val="bg1"/>
                </a:solidFill>
              </a:rPr>
              <a:t>(0,10)</a:t>
            </a:r>
          </a:p>
          <a:p>
            <a:r>
              <a:rPr lang="fr-FR" sz="1200" dirty="0">
                <a:solidFill>
                  <a:schemeClr val="bg1"/>
                </a:solidFill>
              </a:rPr>
              <a:t>print(</a:t>
            </a:r>
            <a:r>
              <a:rPr lang="fr-FR" sz="1200" dirty="0" err="1">
                <a:solidFill>
                  <a:schemeClr val="bg1"/>
                </a:solidFill>
              </a:rPr>
              <a:t>mynum</a:t>
            </a:r>
            <a:r>
              <a:rPr lang="fr-FR" sz="1200" dirty="0">
                <a:solidFill>
                  <a:schemeClr val="bg1"/>
                </a:solidFill>
              </a:rPr>
              <a:t>)</a:t>
            </a:r>
          </a:p>
          <a:p>
            <a:r>
              <a:rPr lang="fr-FR" sz="1200" dirty="0">
                <a:solidFill>
                  <a:schemeClr val="bg1"/>
                </a:solidFill>
              </a:rPr>
              <a:t>3</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9763010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11/11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a:t>
            </a:r>
            <a:r>
              <a:rPr lang="fr-FR" sz="1200" dirty="0" err="1">
                <a:solidFill>
                  <a:schemeClr val="bg1"/>
                </a:solidFill>
              </a:rPr>
              <a:t>number</a:t>
            </a:r>
            <a:r>
              <a:rPr lang="fr-FR" sz="1200" dirty="0">
                <a:solidFill>
                  <a:schemeClr val="bg1"/>
                </a:solidFill>
              </a:rPr>
              <a:t> here: ‘)</a:t>
            </a:r>
          </a:p>
          <a:p>
            <a:endParaRPr lang="fr-FR" sz="1200" dirty="0">
              <a:solidFill>
                <a:schemeClr val="bg1"/>
              </a:solidFill>
            </a:endParaRPr>
          </a:p>
          <a:p>
            <a:r>
              <a:rPr lang="fr-FR" sz="1200" dirty="0">
                <a:solidFill>
                  <a:schemeClr val="bg1"/>
                </a:solidFill>
              </a:rPr>
              <a:t>Enter a </a:t>
            </a:r>
            <a:r>
              <a:rPr lang="fr-FR" sz="1200" dirty="0" err="1">
                <a:solidFill>
                  <a:schemeClr val="bg1"/>
                </a:solidFill>
              </a:rPr>
              <a:t>number</a:t>
            </a:r>
            <a:r>
              <a:rPr lang="fr-FR" sz="1200" dirty="0">
                <a:solidFill>
                  <a:schemeClr val="bg1"/>
                </a:solidFill>
              </a:rPr>
              <a:t> here : 50</a:t>
            </a:r>
          </a:p>
          <a:p>
            <a:r>
              <a:rPr lang="fr-FR" sz="1200" dirty="0">
                <a:solidFill>
                  <a:schemeClr val="bg1"/>
                </a:solidFill>
              </a:rPr>
              <a:t>‘50’</a:t>
            </a:r>
          </a:p>
          <a:p>
            <a:endParaRPr lang="fr-FR" sz="1200" dirty="0">
              <a:solidFill>
                <a:schemeClr val="bg1"/>
              </a:solidFill>
            </a:endParaRPr>
          </a:p>
          <a:p>
            <a:r>
              <a:rPr lang="fr-FR" sz="1200" dirty="0" err="1">
                <a:solidFill>
                  <a:schemeClr val="bg1"/>
                </a:solidFill>
              </a:rPr>
              <a:t>result</a:t>
            </a:r>
            <a:r>
              <a:rPr lang="fr-FR" sz="1200" dirty="0">
                <a:solidFill>
                  <a:schemeClr val="bg1"/>
                </a:solidFill>
              </a:rPr>
              <a:t> = input(‘</a:t>
            </a:r>
            <a:r>
              <a:rPr lang="fr-FR" sz="1200" dirty="0" err="1">
                <a:solidFill>
                  <a:schemeClr val="bg1"/>
                </a:solidFill>
              </a:rPr>
              <a:t>What</a:t>
            </a:r>
            <a:r>
              <a:rPr lang="fr-FR" sz="1200" dirty="0">
                <a:solidFill>
                  <a:schemeClr val="bg1"/>
                </a:solidFill>
              </a:rPr>
              <a:t> is </a:t>
            </a:r>
            <a:r>
              <a:rPr lang="fr-FR" sz="1200" dirty="0" err="1">
                <a:solidFill>
                  <a:schemeClr val="bg1"/>
                </a:solidFill>
              </a:rPr>
              <a:t>your</a:t>
            </a:r>
            <a:r>
              <a:rPr lang="fr-FR" sz="1200" dirty="0">
                <a:solidFill>
                  <a:schemeClr val="bg1"/>
                </a:solidFill>
              </a:rPr>
              <a:t> </a:t>
            </a:r>
            <a:r>
              <a:rPr lang="fr-FR" sz="1200" dirty="0" err="1">
                <a:solidFill>
                  <a:schemeClr val="bg1"/>
                </a:solidFill>
              </a:rPr>
              <a:t>name</a:t>
            </a:r>
            <a:r>
              <a:rPr lang="fr-FR" sz="1200" dirty="0">
                <a:solidFill>
                  <a:schemeClr val="bg1"/>
                </a:solidFill>
              </a:rPr>
              <a:t>?’)</a:t>
            </a:r>
          </a:p>
          <a:p>
            <a:r>
              <a:rPr lang="fr-FR" sz="1200" dirty="0" err="1">
                <a:solidFill>
                  <a:schemeClr val="bg1"/>
                </a:solidFill>
              </a:rPr>
              <a:t>What</a:t>
            </a:r>
            <a:r>
              <a:rPr lang="fr-FR" sz="1200" dirty="0">
                <a:solidFill>
                  <a:schemeClr val="bg1"/>
                </a:solidFill>
              </a:rPr>
              <a:t> is </a:t>
            </a:r>
            <a:r>
              <a:rPr lang="fr-FR" sz="1200" dirty="0" err="1">
                <a:solidFill>
                  <a:schemeClr val="bg1"/>
                </a:solidFill>
              </a:rPr>
              <a:t>your</a:t>
            </a:r>
            <a:r>
              <a:rPr lang="fr-FR" sz="1200" dirty="0">
                <a:solidFill>
                  <a:schemeClr val="bg1"/>
                </a:solidFill>
              </a:rPr>
              <a:t> </a:t>
            </a:r>
            <a:r>
              <a:rPr lang="fr-FR" sz="1200" dirty="0" err="1">
                <a:solidFill>
                  <a:schemeClr val="bg1"/>
                </a:solidFill>
              </a:rPr>
              <a:t>name</a:t>
            </a:r>
            <a:r>
              <a:rPr lang="fr-FR" sz="1200" dirty="0">
                <a:solidFill>
                  <a:schemeClr val="bg1"/>
                </a:solidFill>
              </a:rPr>
              <a:t>? Julien</a:t>
            </a:r>
          </a:p>
          <a:p>
            <a:endParaRPr lang="fr-FR" sz="1200" dirty="0">
              <a:solidFill>
                <a:schemeClr val="bg1"/>
              </a:solidFill>
            </a:endParaRPr>
          </a:p>
          <a:p>
            <a:r>
              <a:rPr lang="fr-FR" sz="1200" dirty="0" err="1">
                <a:solidFill>
                  <a:schemeClr val="bg1"/>
                </a:solidFill>
              </a:rPr>
              <a:t>result</a:t>
            </a:r>
            <a:endParaRPr lang="fr-FR" sz="1200" dirty="0">
              <a:solidFill>
                <a:schemeClr val="bg1"/>
              </a:solidFill>
            </a:endParaRPr>
          </a:p>
          <a:p>
            <a:r>
              <a:rPr lang="fr-FR" sz="1200" dirty="0">
                <a:solidFill>
                  <a:schemeClr val="bg1"/>
                </a:solidFill>
              </a:rPr>
              <a:t>‘Julien’</a:t>
            </a:r>
          </a:p>
          <a:p>
            <a:endParaRPr lang="fr-FR" sz="1200" dirty="0">
              <a:solidFill>
                <a:schemeClr val="bg1"/>
              </a:solidFill>
            </a:endParaRPr>
          </a:p>
          <a:p>
            <a:r>
              <a:rPr lang="fr-FR" sz="1200" dirty="0" err="1">
                <a:solidFill>
                  <a:schemeClr val="bg1"/>
                </a:solidFill>
              </a:rPr>
              <a:t>result</a:t>
            </a:r>
            <a:r>
              <a:rPr lang="fr-FR" sz="1200" dirty="0">
                <a:solidFill>
                  <a:schemeClr val="bg1"/>
                </a:solidFill>
              </a:rPr>
              <a:t> = input(‘</a:t>
            </a:r>
            <a:r>
              <a:rPr lang="fr-FR" sz="1200" dirty="0" err="1">
                <a:solidFill>
                  <a:schemeClr val="bg1"/>
                </a:solidFill>
              </a:rPr>
              <a:t>Favourite</a:t>
            </a:r>
            <a:r>
              <a:rPr lang="fr-FR" sz="1200" dirty="0">
                <a:solidFill>
                  <a:schemeClr val="bg1"/>
                </a:solidFill>
              </a:rPr>
              <a:t> </a:t>
            </a:r>
            <a:r>
              <a:rPr lang="fr-FR" sz="1200" dirty="0" err="1">
                <a:solidFill>
                  <a:schemeClr val="bg1"/>
                </a:solidFill>
              </a:rPr>
              <a:t>Number</a:t>
            </a:r>
            <a:r>
              <a:rPr lang="fr-FR" sz="1200" dirty="0">
                <a:solidFill>
                  <a:schemeClr val="bg1"/>
                </a:solidFill>
              </a:rPr>
              <a:t>: ‘)</a:t>
            </a:r>
          </a:p>
          <a:p>
            <a:r>
              <a:rPr lang="fr-FR" sz="1200" dirty="0">
                <a:solidFill>
                  <a:schemeClr val="bg1"/>
                </a:solidFill>
              </a:rPr>
              <a:t>Favorite </a:t>
            </a:r>
            <a:r>
              <a:rPr lang="fr-FR" sz="1200" dirty="0" err="1">
                <a:solidFill>
                  <a:schemeClr val="bg1"/>
                </a:solidFill>
              </a:rPr>
              <a:t>Number</a:t>
            </a:r>
            <a:r>
              <a:rPr lang="fr-FR" sz="1200" dirty="0">
                <a:solidFill>
                  <a:schemeClr val="bg1"/>
                </a:solidFill>
              </a:rPr>
              <a:t>: 30</a:t>
            </a:r>
          </a:p>
          <a:p>
            <a:endParaRPr lang="fr-FR" sz="1200" dirty="0">
              <a:solidFill>
                <a:schemeClr val="bg1"/>
              </a:solidFill>
            </a:endParaRPr>
          </a:p>
          <a:p>
            <a:r>
              <a:rPr lang="fr-FR" sz="1200" dirty="0">
                <a:solidFill>
                  <a:schemeClr val="bg1"/>
                </a:solidFill>
              </a:rPr>
              <a:t>type(</a:t>
            </a:r>
            <a:r>
              <a:rPr lang="fr-FR" sz="1200" dirty="0" err="1">
                <a:solidFill>
                  <a:schemeClr val="bg1"/>
                </a:solidFill>
              </a:rPr>
              <a:t>result</a:t>
            </a:r>
            <a:r>
              <a:rPr lang="fr-FR" sz="1200" dirty="0">
                <a:solidFill>
                  <a:schemeClr val="bg1"/>
                </a:solidFill>
              </a:rPr>
              <a:t>)</a:t>
            </a:r>
          </a:p>
          <a:p>
            <a:r>
              <a:rPr lang="fr-FR" sz="1200" dirty="0" err="1">
                <a:solidFill>
                  <a:schemeClr val="bg1"/>
                </a:solidFill>
              </a:rPr>
              <a:t>str</a:t>
            </a:r>
            <a:endParaRPr lang="fr-FR" sz="1200" dirty="0">
              <a:solidFill>
                <a:schemeClr val="bg1"/>
              </a:solidFill>
            </a:endParaRPr>
          </a:p>
          <a:p>
            <a:endParaRPr lang="fr-FR" sz="1200" dirty="0">
              <a:solidFill>
                <a:schemeClr val="bg1"/>
              </a:solidFill>
            </a:endParaRPr>
          </a:p>
          <a:p>
            <a:r>
              <a:rPr lang="fr-FR" sz="1200" dirty="0">
                <a:solidFill>
                  <a:schemeClr val="bg1"/>
                </a:solidFill>
              </a:rPr>
              <a:t># </a:t>
            </a:r>
            <a:r>
              <a:rPr lang="fr-FR" sz="1200" dirty="0" err="1">
                <a:solidFill>
                  <a:schemeClr val="bg1"/>
                </a:solidFill>
              </a:rPr>
              <a:t>so</a:t>
            </a:r>
            <a:r>
              <a:rPr lang="fr-FR" sz="1200" dirty="0">
                <a:solidFill>
                  <a:schemeClr val="bg1"/>
                </a:solidFill>
              </a:rPr>
              <a:t> </a:t>
            </a:r>
            <a:r>
              <a:rPr lang="fr-FR" sz="1200" dirty="0" err="1">
                <a:solidFill>
                  <a:schemeClr val="bg1"/>
                </a:solidFill>
              </a:rPr>
              <a:t>it</a:t>
            </a:r>
            <a:r>
              <a:rPr lang="fr-FR" sz="1200" dirty="0">
                <a:solidFill>
                  <a:schemeClr val="bg1"/>
                </a:solidFill>
              </a:rPr>
              <a:t> is </a:t>
            </a:r>
            <a:r>
              <a:rPr lang="fr-FR" sz="1200" dirty="0" err="1">
                <a:solidFill>
                  <a:schemeClr val="bg1"/>
                </a:solidFill>
              </a:rPr>
              <a:t>necessary</a:t>
            </a:r>
            <a:r>
              <a:rPr lang="fr-FR" sz="1200" dirty="0">
                <a:solidFill>
                  <a:schemeClr val="bg1"/>
                </a:solidFill>
              </a:rPr>
              <a:t> to </a:t>
            </a:r>
            <a:r>
              <a:rPr lang="fr-FR" sz="1200" dirty="0" err="1">
                <a:solidFill>
                  <a:schemeClr val="bg1"/>
                </a:solidFill>
              </a:rPr>
              <a:t>cast</a:t>
            </a:r>
            <a:r>
              <a:rPr lang="fr-FR" sz="1200" dirty="0">
                <a:solidFill>
                  <a:schemeClr val="bg1"/>
                </a:solidFill>
              </a:rPr>
              <a:t> </a:t>
            </a:r>
            <a:r>
              <a:rPr lang="fr-FR" sz="1200" dirty="0" err="1">
                <a:solidFill>
                  <a:schemeClr val="bg1"/>
                </a:solidFill>
              </a:rPr>
              <a:t>result</a:t>
            </a:r>
            <a:r>
              <a:rPr lang="fr-FR" sz="1200" dirty="0">
                <a:solidFill>
                  <a:schemeClr val="bg1"/>
                </a:solidFill>
              </a:rPr>
              <a:t> </a:t>
            </a:r>
            <a:r>
              <a:rPr lang="fr-FR" sz="1200" dirty="0" err="1">
                <a:solidFill>
                  <a:schemeClr val="bg1"/>
                </a:solidFill>
              </a:rPr>
              <a:t>depending</a:t>
            </a:r>
            <a:r>
              <a:rPr lang="fr-FR" sz="1200" dirty="0">
                <a:solidFill>
                  <a:schemeClr val="bg1"/>
                </a:solidFill>
              </a:rPr>
              <a:t> of </a:t>
            </a:r>
            <a:r>
              <a:rPr lang="fr-FR" sz="1200" dirty="0" err="1">
                <a:solidFill>
                  <a:schemeClr val="bg1"/>
                </a:solidFill>
              </a:rPr>
              <a:t>what</a:t>
            </a:r>
            <a:r>
              <a:rPr lang="fr-FR" sz="1200" dirty="0">
                <a:solidFill>
                  <a:schemeClr val="bg1"/>
                </a:solidFill>
              </a:rPr>
              <a:t> </a:t>
            </a:r>
            <a:r>
              <a:rPr lang="fr-FR" sz="1200" dirty="0" err="1">
                <a:solidFill>
                  <a:schemeClr val="bg1"/>
                </a:solidFill>
              </a:rPr>
              <a:t>you</a:t>
            </a:r>
            <a:r>
              <a:rPr lang="fr-FR" sz="1200" dirty="0">
                <a:solidFill>
                  <a:schemeClr val="bg1"/>
                </a:solidFill>
              </a:rPr>
              <a:t> </a:t>
            </a:r>
            <a:r>
              <a:rPr lang="fr-FR" sz="1200" dirty="0" err="1">
                <a:solidFill>
                  <a:schemeClr val="bg1"/>
                </a:solidFill>
              </a:rPr>
              <a:t>expect</a:t>
            </a:r>
            <a:endParaRPr lang="fr-FR" sz="1200" dirty="0">
              <a:solidFill>
                <a:schemeClr val="bg1"/>
              </a:solidFill>
            </a:endParaRPr>
          </a:p>
          <a:p>
            <a:r>
              <a:rPr lang="fr-FR" sz="1200" dirty="0" err="1">
                <a:solidFill>
                  <a:schemeClr val="bg1"/>
                </a:solidFill>
              </a:rPr>
              <a:t>result</a:t>
            </a:r>
            <a:r>
              <a:rPr lang="fr-FR" sz="1200" dirty="0">
                <a:solidFill>
                  <a:schemeClr val="bg1"/>
                </a:solidFill>
              </a:rPr>
              <a:t> = </a:t>
            </a:r>
            <a:r>
              <a:rPr lang="fr-FR" sz="1200" dirty="0" err="1">
                <a:solidFill>
                  <a:schemeClr val="bg1"/>
                </a:solidFill>
              </a:rPr>
              <a:t>int</a:t>
            </a:r>
            <a:r>
              <a:rPr lang="fr-FR" sz="1200" dirty="0">
                <a:solidFill>
                  <a:schemeClr val="bg1"/>
                </a:solidFill>
              </a:rPr>
              <a:t>(input(‘</a:t>
            </a:r>
            <a:r>
              <a:rPr lang="fr-FR" sz="1200" dirty="0" err="1">
                <a:solidFill>
                  <a:schemeClr val="bg1"/>
                </a:solidFill>
              </a:rPr>
              <a:t>What</a:t>
            </a:r>
            <a:r>
              <a:rPr lang="fr-FR" sz="1200" dirty="0">
                <a:solidFill>
                  <a:schemeClr val="bg1"/>
                </a:solidFill>
              </a:rPr>
              <a:t> is </a:t>
            </a:r>
            <a:r>
              <a:rPr lang="fr-FR" sz="1200" dirty="0" err="1">
                <a:solidFill>
                  <a:schemeClr val="bg1"/>
                </a:solidFill>
              </a:rPr>
              <a:t>your</a:t>
            </a:r>
            <a:r>
              <a:rPr lang="fr-FR" sz="1200" dirty="0">
                <a:solidFill>
                  <a:schemeClr val="bg1"/>
                </a:solidFill>
              </a:rPr>
              <a:t> </a:t>
            </a:r>
            <a:r>
              <a:rPr lang="fr-FR" sz="1200" dirty="0" err="1">
                <a:solidFill>
                  <a:schemeClr val="bg1"/>
                </a:solidFill>
              </a:rPr>
              <a:t>age</a:t>
            </a:r>
            <a:r>
              <a:rPr lang="fr-FR" sz="1200" dirty="0">
                <a:solidFill>
                  <a:schemeClr val="bg1"/>
                </a:solidFill>
              </a:rPr>
              <a:t>?’))</a:t>
            </a:r>
          </a:p>
          <a:p>
            <a:r>
              <a:rPr lang="fr-FR" sz="1200" dirty="0">
                <a:solidFill>
                  <a:schemeClr val="bg1"/>
                </a:solidFill>
              </a:rPr>
              <a:t>type(</a:t>
            </a:r>
            <a:r>
              <a:rPr lang="fr-FR" sz="1200" dirty="0" err="1">
                <a:solidFill>
                  <a:schemeClr val="bg1"/>
                </a:solidFill>
              </a:rPr>
              <a:t>result</a:t>
            </a:r>
            <a:r>
              <a:rPr lang="fr-FR" sz="1200" dirty="0">
                <a:solidFill>
                  <a:schemeClr val="bg1"/>
                </a:solidFill>
              </a:rPr>
              <a:t>)</a:t>
            </a:r>
          </a:p>
          <a:p>
            <a:r>
              <a:rPr lang="fr-FR" sz="1200" dirty="0" err="1">
                <a:solidFill>
                  <a:schemeClr val="bg1"/>
                </a:solidFill>
              </a:rPr>
              <a:t>int</a:t>
            </a:r>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926154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fonctions</a:t>
            </a:r>
            <a:endParaRPr lang="fr-FR" sz="9600" b="1" dirty="0">
              <a:solidFill>
                <a:schemeClr val="accent5">
                  <a:lumMod val="75000"/>
                </a:schemeClr>
              </a:solidFill>
            </a:endParaRPr>
          </a:p>
        </p:txBody>
      </p:sp>
    </p:spTree>
    <p:extLst>
      <p:ext uri="{BB962C8B-B14F-4D97-AF65-F5344CB8AC3E}">
        <p14:creationId xmlns:p14="http://schemas.microsoft.com/office/powerpoint/2010/main" val="14292444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14841088-4900-4FBF-9DFA-E8EA20E03740}"/>
              </a:ext>
            </a:extLst>
          </p:cNvPr>
          <p:cNvPicPr>
            <a:picLocks noChangeAspect="1"/>
          </p:cNvPicPr>
          <p:nvPr/>
        </p:nvPicPr>
        <p:blipFill>
          <a:blip r:embed="rId2"/>
          <a:stretch>
            <a:fillRect/>
          </a:stretch>
        </p:blipFill>
        <p:spPr>
          <a:xfrm>
            <a:off x="1079668" y="1089801"/>
            <a:ext cx="9896475" cy="5514975"/>
          </a:xfrm>
          <a:prstGeom prst="rect">
            <a:avLst/>
          </a:prstGeom>
        </p:spPr>
      </p:pic>
    </p:spTree>
    <p:extLst>
      <p:ext uri="{BB962C8B-B14F-4D97-AF65-F5344CB8AC3E}">
        <p14:creationId xmlns:p14="http://schemas.microsoft.com/office/powerpoint/2010/main" val="4204214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AC0A355D-7899-4F31-838E-DF9310D59F1C}"/>
              </a:ext>
            </a:extLst>
          </p:cNvPr>
          <p:cNvPicPr>
            <a:picLocks noChangeAspect="1"/>
          </p:cNvPicPr>
          <p:nvPr/>
        </p:nvPicPr>
        <p:blipFill>
          <a:blip r:embed="rId2"/>
          <a:stretch>
            <a:fillRect/>
          </a:stretch>
        </p:blipFill>
        <p:spPr>
          <a:xfrm>
            <a:off x="1116249" y="1093552"/>
            <a:ext cx="10134600" cy="5410200"/>
          </a:xfrm>
          <a:prstGeom prst="rect">
            <a:avLst/>
          </a:prstGeom>
        </p:spPr>
      </p:pic>
    </p:spTree>
    <p:extLst>
      <p:ext uri="{BB962C8B-B14F-4D97-AF65-F5344CB8AC3E}">
        <p14:creationId xmlns:p14="http://schemas.microsoft.com/office/powerpoint/2010/main" val="3385502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92066447-663F-4C39-B780-D806712E1F3F}"/>
              </a:ext>
            </a:extLst>
          </p:cNvPr>
          <p:cNvPicPr>
            <a:picLocks noChangeAspect="1"/>
          </p:cNvPicPr>
          <p:nvPr/>
        </p:nvPicPr>
        <p:blipFill>
          <a:blip r:embed="rId2"/>
          <a:stretch>
            <a:fillRect/>
          </a:stretch>
        </p:blipFill>
        <p:spPr>
          <a:xfrm>
            <a:off x="1519237" y="1204507"/>
            <a:ext cx="9153525" cy="5324475"/>
          </a:xfrm>
          <a:prstGeom prst="rect">
            <a:avLst/>
          </a:prstGeom>
        </p:spPr>
      </p:pic>
    </p:spTree>
    <p:extLst>
      <p:ext uri="{BB962C8B-B14F-4D97-AF65-F5344CB8AC3E}">
        <p14:creationId xmlns:p14="http://schemas.microsoft.com/office/powerpoint/2010/main" val="39799475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1B900F14-1CFD-488B-8ACD-85F08E04792A}"/>
              </a:ext>
            </a:extLst>
          </p:cNvPr>
          <p:cNvPicPr>
            <a:picLocks noChangeAspect="1"/>
          </p:cNvPicPr>
          <p:nvPr/>
        </p:nvPicPr>
        <p:blipFill>
          <a:blip r:embed="rId2"/>
          <a:stretch>
            <a:fillRect/>
          </a:stretch>
        </p:blipFill>
        <p:spPr>
          <a:xfrm>
            <a:off x="1123948" y="1325564"/>
            <a:ext cx="9944100" cy="5019675"/>
          </a:xfrm>
          <a:prstGeom prst="rect">
            <a:avLst/>
          </a:prstGeom>
        </p:spPr>
      </p:pic>
    </p:spTree>
    <p:extLst>
      <p:ext uri="{BB962C8B-B14F-4D97-AF65-F5344CB8AC3E}">
        <p14:creationId xmlns:p14="http://schemas.microsoft.com/office/powerpoint/2010/main" val="14433787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0BFF681E-8168-4DB6-B523-18421613D85C}"/>
              </a:ext>
            </a:extLst>
          </p:cNvPr>
          <p:cNvPicPr>
            <a:picLocks noChangeAspect="1"/>
          </p:cNvPicPr>
          <p:nvPr/>
        </p:nvPicPr>
        <p:blipFill>
          <a:blip r:embed="rId2"/>
          <a:stretch>
            <a:fillRect/>
          </a:stretch>
        </p:blipFill>
        <p:spPr>
          <a:xfrm>
            <a:off x="1414460" y="1208054"/>
            <a:ext cx="9363075" cy="5200650"/>
          </a:xfrm>
          <a:prstGeom prst="rect">
            <a:avLst/>
          </a:prstGeom>
        </p:spPr>
      </p:pic>
    </p:spTree>
    <p:extLst>
      <p:ext uri="{BB962C8B-B14F-4D97-AF65-F5344CB8AC3E}">
        <p14:creationId xmlns:p14="http://schemas.microsoft.com/office/powerpoint/2010/main" val="19374453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38125" y="1471610"/>
            <a:ext cx="6343650" cy="646331"/>
          </a:xfrm>
          <a:prstGeom prst="rect">
            <a:avLst/>
          </a:prstGeom>
          <a:noFill/>
          <a:ln>
            <a:solidFill>
              <a:schemeClr val="tx1"/>
            </a:solidFill>
          </a:ln>
        </p:spPr>
        <p:txBody>
          <a:bodyPr wrap="square" rtlCol="0">
            <a:spAutoFit/>
          </a:bodyPr>
          <a:lstStyle/>
          <a:p>
            <a:r>
              <a:rPr lang="fr-FR" dirty="0"/>
              <a:t>def </a:t>
            </a:r>
            <a:r>
              <a:rPr lang="fr-FR" dirty="0" err="1"/>
              <a:t>nom_de_la_fonction</a:t>
            </a:r>
            <a:r>
              <a:rPr lang="fr-FR" dirty="0"/>
              <a:t>(parametre1, parametre2, parametreN):</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a:t>
            </a:r>
            <a:r>
              <a:rPr lang="fr-FR" altLang="fr-FR" dirty="0" err="1">
                <a:latin typeface="Arial" panose="020B0604020202020204" pitchFamily="34" charset="0"/>
              </a:rPr>
              <a:t>define</a:t>
            </a:r>
            <a:r>
              <a:rPr lang="fr-FR" altLang="fr-FR" dirty="0">
                <a:latin typeface="Arial" panose="020B0604020202020204" pitchFamily="34" charset="0"/>
              </a:rPr>
              <a:t>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Tree>
    <p:extLst>
      <p:ext uri="{BB962C8B-B14F-4D97-AF65-F5344CB8AC3E}">
        <p14:creationId xmlns:p14="http://schemas.microsoft.com/office/powerpoint/2010/main" val="307017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dirty="0">
                <a:solidFill>
                  <a:schemeClr val="accent5">
                    <a:lumMod val="75000"/>
                  </a:schemeClr>
                </a:solidFill>
              </a:rPr>
              <a:t>Variables</a:t>
            </a:r>
            <a:endParaRPr lang="fr-FR" sz="9600" dirty="0">
              <a:solidFill>
                <a:schemeClr val="accent5">
                  <a:lumMod val="75000"/>
                </a:schemeClr>
              </a:solidFill>
            </a:endParaRPr>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a:t>
            </a:r>
            <a:r>
              <a:rPr lang="fr-FR" sz="1400" dirty="0" err="1">
                <a:solidFill>
                  <a:schemeClr val="bg1"/>
                </a:solidFill>
              </a:rPr>
              <a:t>other</a:t>
            </a:r>
            <a:r>
              <a:rPr lang="fr-FR" sz="1400" dirty="0">
                <a:solidFill>
                  <a:schemeClr val="bg1"/>
                </a:solidFill>
              </a:rPr>
              <a:t> value </a:t>
            </a:r>
            <a:r>
              <a:rPr lang="fr-FR" sz="1400" dirty="0" err="1">
                <a:solidFill>
                  <a:schemeClr val="bg1"/>
                </a:solidFill>
              </a:rPr>
              <a:t>defined</a:t>
            </a:r>
            <a:r>
              <a:rPr lang="fr-FR" sz="1400" dirty="0">
                <a:solidFill>
                  <a:schemeClr val="bg1"/>
                </a:solidFill>
              </a:rPr>
              <a:t> by the function caller, table from 0 to value </a:t>
            </a:r>
            <a:r>
              <a:rPr lang="fr-FR" sz="1400" dirty="0" err="1">
                <a:solidFill>
                  <a:schemeClr val="bg1"/>
                </a:solidFill>
              </a:rPr>
              <a:t>provided</a:t>
            </a:r>
            <a:r>
              <a:rPr lang="fr-FR" sz="1400" dirty="0">
                <a:solidFill>
                  <a:schemeClr val="bg1"/>
                </a:solidFill>
              </a:rPr>
              <a:t> by the user in the function argument</a:t>
            </a:r>
          </a:p>
          <a:p>
            <a:r>
              <a:rPr lang="fr-FR" sz="1400" dirty="0">
                <a:solidFill>
                  <a:schemeClr val="bg1"/>
                </a:solidFill>
              </a:rPr>
              <a:t>‘’’</a:t>
            </a:r>
          </a:p>
          <a:p>
            <a:r>
              <a:rPr lang="fr-FR" sz="1400" dirty="0">
                <a:solidFill>
                  <a:schemeClr val="bg1"/>
                </a:solidFill>
              </a:rPr>
              <a:t>    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Tree>
    <p:extLst>
      <p:ext uri="{BB962C8B-B14F-4D97-AF65-F5344CB8AC3E}">
        <p14:creationId xmlns:p14="http://schemas.microsoft.com/office/powerpoint/2010/main" val="20602072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err="1">
                <a:solidFill>
                  <a:schemeClr val="accent5">
                    <a:lumMod val="75000"/>
                  </a:schemeClr>
                </a:solidFill>
              </a:rPr>
              <a:t>Valeurs</a:t>
            </a:r>
            <a:r>
              <a:rPr lang="en-US" sz="6000" dirty="0">
                <a:solidFill>
                  <a:schemeClr val="accent5">
                    <a:lumMod val="75000"/>
                  </a:schemeClr>
                </a:solidFill>
              </a:rPr>
              <a:t> par </a:t>
            </a:r>
            <a:r>
              <a:rPr lang="en-US" sz="6000" dirty="0" err="1">
                <a:solidFill>
                  <a:schemeClr val="accent5">
                    <a:lumMod val="75000"/>
                  </a:schemeClr>
                </a:solidFill>
              </a:rPr>
              <a:t>defaut</a:t>
            </a:r>
            <a:r>
              <a:rPr lang="en-US" sz="6000" dirty="0">
                <a:solidFill>
                  <a:schemeClr val="accent5">
                    <a:lumMod val="75000"/>
                  </a:schemeClr>
                </a:solidFill>
              </a:rPr>
              <a:t> des </a:t>
            </a:r>
            <a:r>
              <a:rPr lang="en-US" sz="6000" dirty="0" err="1">
                <a:solidFill>
                  <a:schemeClr val="accent5">
                    <a:lumMod val="75000"/>
                  </a:schemeClr>
                </a:solidFill>
              </a:rPr>
              <a:t>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a:t>
            </a:r>
            <a:r>
              <a:rPr lang="fr-FR" dirty="0" err="1">
                <a:solidFill>
                  <a:schemeClr val="bg1"/>
                </a:solidFill>
              </a:rPr>
              <a:t>fonc</a:t>
            </a:r>
            <a:r>
              <a:rPr lang="fr-FR" dirty="0">
                <a:solidFill>
                  <a:schemeClr val="bg1"/>
                </a:solidFill>
              </a:rPr>
              <a:t>(a=1,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err="1"/>
                        <a:t>fonc</a:t>
                      </a:r>
                      <a:r>
                        <a:rPr lang="fr-FR" dirty="0"/>
                        <a:t>()</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err="1"/>
                        <a:t>fonc</a:t>
                      </a:r>
                      <a:r>
                        <a:rPr lang="fr-FR" dirty="0"/>
                        <a:t>(4)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err="1"/>
                        <a:t>fonc</a:t>
                      </a:r>
                      <a:r>
                        <a:rPr lang="fr-FR" dirty="0"/>
                        <a:t>(b=8,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fonc</a:t>
                      </a:r>
                      <a:r>
                        <a:rPr lang="fr-FR" dirty="0"/>
                        <a:t>(b=35,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Tree>
    <p:extLst>
      <p:ext uri="{BB962C8B-B14F-4D97-AF65-F5344CB8AC3E}">
        <p14:creationId xmlns:p14="http://schemas.microsoft.com/office/powerpoint/2010/main" val="28533909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a:t>
            </a:r>
            <a:r>
              <a:rPr lang="en-US" sz="6000" dirty="0" err="1">
                <a:solidFill>
                  <a:schemeClr val="accent5">
                    <a:lumMod val="75000"/>
                  </a:schemeClr>
                </a:solidFill>
              </a:rPr>
              <a:t>d’une</a:t>
            </a:r>
            <a:r>
              <a:rPr lang="en-US" sz="6000" dirty="0">
                <a:solidFill>
                  <a:schemeClr val="accent5">
                    <a:lumMod val="75000"/>
                  </a:schemeClr>
                </a:solidFill>
              </a:rPr>
              <a:t>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Tree>
    <p:extLst>
      <p:ext uri="{BB962C8B-B14F-4D97-AF65-F5344CB8AC3E}">
        <p14:creationId xmlns:p14="http://schemas.microsoft.com/office/powerpoint/2010/main" val="1829369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a:t>
            </a:r>
            <a:r>
              <a:rPr lang="fr-FR" dirty="0" err="1">
                <a:solidFill>
                  <a:schemeClr val="bg1"/>
                </a:solidFill>
              </a:rPr>
              <a:t>dog_check</a:t>
            </a:r>
            <a:r>
              <a:rPr lang="fr-FR" dirty="0">
                <a:solidFill>
                  <a:schemeClr val="bg1"/>
                </a:solidFill>
              </a:rPr>
              <a:t>(mystring):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err="1">
                <a:solidFill>
                  <a:schemeClr val="bg1"/>
                </a:solidFill>
              </a:rPr>
              <a:t>dog_check</a:t>
            </a:r>
            <a:r>
              <a:rPr lang="fr-FR" dirty="0">
                <a:solidFill>
                  <a:schemeClr val="bg1"/>
                </a:solidFill>
              </a:rPr>
              <a:t>(‘</a:t>
            </a:r>
            <a:r>
              <a:rPr lang="fr-FR" dirty="0" err="1">
                <a:solidFill>
                  <a:schemeClr val="bg1"/>
                </a:solidFill>
              </a:rPr>
              <a:t>my</a:t>
            </a:r>
            <a:r>
              <a:rPr lang="fr-FR" dirty="0">
                <a:solidFill>
                  <a:schemeClr val="bg1"/>
                </a:solidFill>
              </a:rPr>
              <a:t> dog run </a:t>
            </a:r>
            <a:r>
              <a:rPr lang="fr-FR" dirty="0" err="1">
                <a:solidFill>
                  <a:schemeClr val="bg1"/>
                </a:solidFill>
              </a:rPr>
              <a:t>away</a:t>
            </a:r>
            <a:r>
              <a:rPr lang="fr-FR" dirty="0">
                <a:solidFill>
                  <a:schemeClr val="bg1"/>
                </a:solidFill>
              </a:rPr>
              <a:t>’)</a:t>
            </a:r>
          </a:p>
          <a:p>
            <a:r>
              <a:rPr lang="fr-FR" dirty="0" err="1">
                <a:solidFill>
                  <a:schemeClr val="bg1"/>
                </a:solidFill>
              </a:rPr>
              <a:t>True</a:t>
            </a:r>
            <a:endParaRPr lang="fr-FR" dirty="0">
              <a:solidFill>
                <a:schemeClr val="bg1"/>
              </a:solidFill>
            </a:endParaRPr>
          </a:p>
        </p:txBody>
      </p:sp>
    </p:spTree>
    <p:extLst>
      <p:ext uri="{BB962C8B-B14F-4D97-AF65-F5344CB8AC3E}">
        <p14:creationId xmlns:p14="http://schemas.microsoft.com/office/powerpoint/2010/main" val="10907250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a:t>
            </a:r>
            <a:r>
              <a:rPr lang="en-US" sz="7200" dirty="0" err="1">
                <a:solidFill>
                  <a:schemeClr val="accent5">
                    <a:lumMod val="75000"/>
                  </a:schemeClr>
                </a:solidFill>
              </a:rPr>
              <a:t>PyTricks</a:t>
            </a:r>
            <a:r>
              <a:rPr lang="en-US" sz="7200" dirty="0">
                <a:solidFill>
                  <a:schemeClr val="accent5">
                    <a:lumMod val="75000"/>
                  </a:schemeClr>
                </a:solidFill>
              </a:rPr>
              <a:t>]: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a:t>
            </a:r>
            <a:r>
              <a:rPr lang="fr-FR" dirty="0" err="1">
                <a:solidFill>
                  <a:schemeClr val="bg1"/>
                </a:solidFill>
              </a:rPr>
              <a:t>funcs</a:t>
            </a:r>
            <a:r>
              <a:rPr lang="fr-FR" dirty="0">
                <a:solidFill>
                  <a:schemeClr val="bg1"/>
                </a:solidFill>
              </a:rPr>
              <a:t> = [myfunc]</a:t>
            </a:r>
          </a:p>
          <a:p>
            <a:r>
              <a:rPr lang="fr-FR" dirty="0">
                <a:solidFill>
                  <a:schemeClr val="bg1"/>
                </a:solidFill>
              </a:rPr>
              <a:t>&gt;&gt;&gt; </a:t>
            </a:r>
            <a:r>
              <a:rPr lang="fr-FR" dirty="0" err="1">
                <a:solidFill>
                  <a:schemeClr val="bg1"/>
                </a:solidFill>
              </a:rPr>
              <a:t>funcs</a:t>
            </a:r>
            <a:r>
              <a:rPr lang="fr-FR" dirty="0">
                <a:solidFill>
                  <a:schemeClr val="bg1"/>
                </a:solidFill>
              </a:rPr>
              <a:t>[0]</a:t>
            </a:r>
          </a:p>
          <a:p>
            <a:r>
              <a:rPr lang="fr-FR" dirty="0">
                <a:solidFill>
                  <a:schemeClr val="bg1"/>
                </a:solidFill>
              </a:rPr>
              <a:t>&lt;function myfunc at 0x107012230&gt;</a:t>
            </a:r>
          </a:p>
          <a:p>
            <a:r>
              <a:rPr lang="fr-FR" dirty="0">
                <a:solidFill>
                  <a:schemeClr val="bg1"/>
                </a:solidFill>
              </a:rPr>
              <a:t>&gt;&gt;&gt; </a:t>
            </a:r>
            <a:r>
              <a:rPr lang="fr-FR" dirty="0" err="1">
                <a:solidFill>
                  <a:schemeClr val="bg1"/>
                </a:solidFill>
              </a:rPr>
              <a:t>funcs</a:t>
            </a:r>
            <a:r>
              <a:rPr lang="fr-FR" dirty="0">
                <a:solidFill>
                  <a:schemeClr val="bg1"/>
                </a:solidFill>
              </a:rPr>
              <a:t>[0](2, 3)</a:t>
            </a:r>
          </a:p>
          <a:p>
            <a:r>
              <a:rPr lang="fr-FR" dirty="0">
                <a:solidFill>
                  <a:schemeClr val="bg1"/>
                </a:solidFill>
              </a:rPr>
              <a:t>5</a:t>
            </a:r>
          </a:p>
        </p:txBody>
      </p:sp>
    </p:spTree>
    <p:extLst>
      <p:ext uri="{BB962C8B-B14F-4D97-AF65-F5344CB8AC3E}">
        <p14:creationId xmlns:p14="http://schemas.microsoft.com/office/powerpoint/2010/main" val="2329145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272227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Tree>
    <p:extLst>
      <p:ext uri="{BB962C8B-B14F-4D97-AF65-F5344CB8AC3E}">
        <p14:creationId xmlns:p14="http://schemas.microsoft.com/office/powerpoint/2010/main" val="27733364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check_even(num):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list(filter(check_even, mynums))</a:t>
            </a:r>
          </a:p>
          <a:p>
            <a:endParaRPr lang="fr-FR" sz="1200" dirty="0">
              <a:solidFill>
                <a:schemeClr val="bg1"/>
              </a:solidFill>
            </a:endParaRPr>
          </a:p>
          <a:p>
            <a:r>
              <a:rPr lang="fr-FR" sz="1200" dirty="0">
                <a:solidFill>
                  <a:schemeClr val="bg1"/>
                </a:solidFill>
              </a:rPr>
              <a:t>for n in filter(check_even,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Tree>
    <p:extLst>
      <p:ext uri="{BB962C8B-B14F-4D97-AF65-F5344CB8AC3E}">
        <p14:creationId xmlns:p14="http://schemas.microsoft.com/office/powerpoint/2010/main" val="3787231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a:t>
            </a:r>
            <a:r>
              <a:rPr lang="en-US" sz="6700" dirty="0" err="1">
                <a:solidFill>
                  <a:schemeClr val="accent5">
                    <a:lumMod val="75000"/>
                  </a:schemeClr>
                </a:solidFill>
              </a:rPr>
              <a:t>fonctions</a:t>
            </a:r>
            <a:r>
              <a:rPr lang="en-US" sz="6700" dirty="0">
                <a:solidFill>
                  <a:schemeClr val="accent5">
                    <a:lumMod val="75000"/>
                  </a:schemeClr>
                </a:solidFill>
              </a:rPr>
              <a:t>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6048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a:t>
            </a:r>
            <a:r>
              <a:rPr lang="en-US" sz="6700" dirty="0" err="1">
                <a:solidFill>
                  <a:schemeClr val="accent5">
                    <a:lumMod val="75000"/>
                  </a:schemeClr>
                </a:solidFill>
              </a:rPr>
              <a:t>fonctions</a:t>
            </a:r>
            <a:r>
              <a:rPr lang="en-US" sz="6700" dirty="0">
                <a:solidFill>
                  <a:schemeClr val="accent5">
                    <a:lumMod val="75000"/>
                  </a:schemeClr>
                </a:solidFill>
              </a:rPr>
              <a:t>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Tree>
    <p:extLst>
      <p:ext uri="{BB962C8B-B14F-4D97-AF65-F5344CB8AC3E}">
        <p14:creationId xmlns:p14="http://schemas.microsoft.com/office/powerpoint/2010/main" val="1795702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Tree>
    <p:extLst>
      <p:ext uri="{BB962C8B-B14F-4D97-AF65-F5344CB8AC3E}">
        <p14:creationId xmlns:p14="http://schemas.microsoft.com/office/powerpoint/2010/main" val="20191074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a:t>
            </a:r>
            <a:r>
              <a:rPr lang="en-US" sz="6700" dirty="0" err="1">
                <a:solidFill>
                  <a:schemeClr val="accent5">
                    <a:lumMod val="75000"/>
                  </a:schemeClr>
                </a:solidFill>
              </a:rPr>
              <a:t>fonctions</a:t>
            </a:r>
            <a:r>
              <a:rPr lang="en-US" sz="6700" dirty="0">
                <a:solidFill>
                  <a:schemeClr val="accent5">
                    <a:lumMod val="75000"/>
                  </a:schemeClr>
                </a:solidFill>
              </a:rPr>
              <a:t>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Tree>
    <p:extLst>
      <p:ext uri="{BB962C8B-B14F-4D97-AF65-F5344CB8AC3E}">
        <p14:creationId xmlns:p14="http://schemas.microsoft.com/office/powerpoint/2010/main" val="20985568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a:t>
            </a:r>
            <a:r>
              <a:rPr lang="en-US" sz="6000" dirty="0" err="1">
                <a:solidFill>
                  <a:schemeClr val="accent5">
                    <a:lumMod val="75000"/>
                  </a:schemeClr>
                </a:solidFill>
              </a:rPr>
              <a:t>methode</a:t>
            </a:r>
            <a:r>
              <a:rPr lang="en-US" sz="6000" dirty="0">
                <a:solidFill>
                  <a:schemeClr val="accent5">
                    <a:lumMod val="75000"/>
                  </a:schemeClr>
                </a:solidFill>
              </a:rPr>
              <a:t>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err="1">
                <a:solidFill>
                  <a:schemeClr val="bg1"/>
                </a:solidFill>
              </a:rPr>
              <a:t>math.sqrt</a:t>
            </a:r>
            <a:r>
              <a:rPr lang="fr-FR" dirty="0">
                <a:solidFill>
                  <a:schemeClr val="bg1"/>
                </a:solidFill>
              </a:rPr>
              <a: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Tree>
    <p:extLst>
      <p:ext uri="{BB962C8B-B14F-4D97-AF65-F5344CB8AC3E}">
        <p14:creationId xmlns:p14="http://schemas.microsoft.com/office/powerpoint/2010/main" val="22209194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a:t>
            </a:r>
            <a:r>
              <a:rPr lang="en-US" sz="6000" dirty="0" err="1">
                <a:solidFill>
                  <a:schemeClr val="accent5">
                    <a:lumMod val="75000"/>
                  </a:schemeClr>
                </a:solidFill>
              </a:rPr>
              <a:t>methode</a:t>
            </a:r>
            <a:r>
              <a:rPr lang="en-US" sz="6000" dirty="0">
                <a:solidFill>
                  <a:schemeClr val="accent5">
                    <a:lumMod val="75000"/>
                  </a:schemeClr>
                </a:solidFill>
              </a:rPr>
              <a:t>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err="1">
                <a:latin typeface="Arial" panose="020B0604020202020204" pitchFamily="34" charset="0"/>
              </a:rPr>
              <a:t>modulemath</a:t>
            </a:r>
            <a:r>
              <a:rPr lang="fr-FR" altLang="fr-FR" sz="1400" dirty="0">
                <a:latin typeface="Arial" panose="020B0604020202020204" pitchFamily="34" charset="0"/>
              </a:rPr>
              <a:t>.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a:t>
            </a: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a:t>
            </a:r>
            <a:r>
              <a:rPr lang="fr-FR" altLang="fr-FR" sz="1400" dirty="0" err="1">
                <a:latin typeface="Arial" panose="020B0604020202020204" pitchFamily="34" charset="0"/>
              </a:rPr>
              <a:t>fabs</a:t>
            </a:r>
            <a:r>
              <a:rPr lang="fr-FR" altLang="fr-FR" sz="1400" dirty="0">
                <a:latin typeface="Arial" panose="020B0604020202020204" pitchFamily="34" charset="0"/>
              </a:rPr>
              <a:t>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sqrt</a:t>
            </a:r>
            <a:r>
              <a:rPr kumimoji="0" lang="fr-FR" altLang="fr-FR" sz="1400" b="0" i="0" u="none" strike="noStrike" cap="none" normalizeH="0" baseline="0" dirty="0">
                <a:ln>
                  <a:noFill/>
                </a:ln>
                <a:solidFill>
                  <a:schemeClr val="bg1"/>
                </a:solidFill>
                <a:effectLst/>
                <a:highlight>
                  <a:srgbClr val="000000"/>
                </a:highlight>
                <a:latin typeface="Arial Unicode MS"/>
              </a:rPr>
              <a: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Tree>
    <p:extLst>
      <p:ext uri="{BB962C8B-B14F-4D97-AF65-F5344CB8AC3E}">
        <p14:creationId xmlns:p14="http://schemas.microsoft.com/office/powerpoint/2010/main" val="34593026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a:t>
            </a:r>
            <a:r>
              <a:rPr kumimoji="0" lang="fr-FR" altLang="fr-FR" sz="1600" b="0" i="0" u="none" strike="noStrike" cap="none" normalizeH="0" baseline="0" dirty="0" err="1">
                <a:ln>
                  <a:noFill/>
                </a:ln>
                <a:solidFill>
                  <a:schemeClr val="tx1"/>
                </a:solidFill>
                <a:effectLst/>
                <a:latin typeface="Arial Unicode MS"/>
              </a:rPr>
              <a:t>conci</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99768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dirty="0">
                <a:solidFill>
                  <a:schemeClr val="accent5">
                    <a:lumMod val="75000"/>
                  </a:schemeClr>
                </a:solidFill>
              </a:rPr>
              <a:t>Python documentation</a:t>
            </a:r>
          </a:p>
        </p:txBody>
      </p:sp>
    </p:spTree>
    <p:extLst>
      <p:ext uri="{BB962C8B-B14F-4D97-AF65-F5344CB8AC3E}">
        <p14:creationId xmlns:p14="http://schemas.microsoft.com/office/powerpoint/2010/main" val="26587641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Tree>
    <p:extLst>
      <p:ext uri="{BB962C8B-B14F-4D97-AF65-F5344CB8AC3E}">
        <p14:creationId xmlns:p14="http://schemas.microsoft.com/office/powerpoint/2010/main" val="21995376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Tree>
    <p:extLst>
      <p:ext uri="{BB962C8B-B14F-4D97-AF65-F5344CB8AC3E}">
        <p14:creationId xmlns:p14="http://schemas.microsoft.com/office/powerpoint/2010/main" val="19394047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packages</a:t>
            </a:r>
          </a:p>
        </p:txBody>
      </p:sp>
    </p:spTree>
    <p:extLst>
      <p:ext uri="{BB962C8B-B14F-4D97-AF65-F5344CB8AC3E}">
        <p14:creationId xmlns:p14="http://schemas.microsoft.com/office/powerpoint/2010/main" val="16534918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a:t>
            </a:r>
            <a:r>
              <a:rPr lang="fr-FR" altLang="fr-FR" sz="1600" dirty="0" err="1">
                <a:solidFill>
                  <a:schemeClr val="bg1"/>
                </a:solidFill>
                <a:highlight>
                  <a:srgbClr val="000000"/>
                </a:highlight>
              </a:rPr>
              <a:t>nom_bibliotheque</a:t>
            </a:r>
            <a:endParaRPr lang="fr-FR" altLang="fr-FR" sz="1600" dirty="0">
              <a:solidFill>
                <a:schemeClr val="bg1"/>
              </a:solidFill>
              <a:highlight>
                <a:srgbClr val="000000"/>
              </a:highlight>
            </a:endParaRP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err="1">
                <a:solidFill>
                  <a:schemeClr val="bg1"/>
                </a:solidFill>
                <a:highlight>
                  <a:srgbClr val="000000"/>
                </a:highlight>
              </a:rPr>
              <a:t>nom_bibliotheque.evenements</a:t>
            </a:r>
            <a:r>
              <a:rPr lang="fr-FR" altLang="fr-FR" sz="1600" dirty="0">
                <a:solidFill>
                  <a:schemeClr val="bg1"/>
                </a:solidFill>
                <a:highlight>
                  <a:srgbClr val="000000"/>
                </a:highlight>
              </a:rPr>
              <a:t> # Pointe vers le sous-package </a:t>
            </a:r>
            <a:r>
              <a:rPr lang="fr-FR" altLang="fr-FR" sz="1600" dirty="0" err="1">
                <a:solidFill>
                  <a:schemeClr val="bg1"/>
                </a:solidFill>
                <a:highlight>
                  <a:srgbClr val="000000"/>
                </a:highlight>
              </a:rPr>
              <a:t>evenements</a:t>
            </a:r>
            <a:endParaRPr lang="fr-FR" altLang="fr-FR" sz="1600" dirty="0">
              <a:solidFill>
                <a:schemeClr val="bg1"/>
              </a:solidFill>
              <a:highlight>
                <a:srgbClr val="000000"/>
              </a:highlight>
            </a:endParaRPr>
          </a:p>
          <a:p>
            <a:pPr lvl="0" eaLnBrk="0" fontAlgn="base" hangingPunct="0">
              <a:spcBef>
                <a:spcPct val="0"/>
              </a:spcBef>
              <a:spcAft>
                <a:spcPct val="0"/>
              </a:spcAft>
            </a:pPr>
            <a:r>
              <a:rPr lang="fr-FR" altLang="fr-FR" sz="1600" dirty="0" err="1">
                <a:solidFill>
                  <a:schemeClr val="bg1"/>
                </a:solidFill>
                <a:highlight>
                  <a:srgbClr val="000000"/>
                </a:highlight>
              </a:rPr>
              <a:t>nom_bibliotheque.evenements.clavier</a:t>
            </a:r>
            <a:r>
              <a:rPr lang="fr-FR" altLang="fr-FR" sz="1600" dirty="0">
                <a:solidFill>
                  <a:schemeClr val="bg1"/>
                </a:solidFill>
                <a:highlight>
                  <a:srgbClr val="000000"/>
                </a:highlight>
              </a:rPr>
              <a:t>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a:t>
            </a:r>
            <a:r>
              <a:rPr lang="fr-FR" altLang="fr-FR" sz="1600" dirty="0" err="1">
                <a:solidFill>
                  <a:schemeClr val="bg1"/>
                </a:solidFill>
                <a:highlight>
                  <a:srgbClr val="000000"/>
                </a:highlight>
              </a:rPr>
              <a:t>nom_bibliotheque.objets</a:t>
            </a:r>
            <a:r>
              <a:rPr lang="fr-FR" altLang="fr-FR" sz="1600" dirty="0">
                <a:solidFill>
                  <a:schemeClr val="bg1"/>
                </a:solidFill>
                <a:highlight>
                  <a:srgbClr val="000000"/>
                </a:highlight>
              </a:rPr>
              <a:t> import bouton</a:t>
            </a:r>
          </a:p>
        </p:txBody>
      </p:sp>
    </p:spTree>
    <p:extLst>
      <p:ext uri="{BB962C8B-B14F-4D97-AF65-F5344CB8AC3E}">
        <p14:creationId xmlns:p14="http://schemas.microsoft.com/office/powerpoint/2010/main" val="2317113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Tree>
    <p:extLst>
      <p:ext uri="{BB962C8B-B14F-4D97-AF65-F5344CB8AC3E}">
        <p14:creationId xmlns:p14="http://schemas.microsoft.com/office/powerpoint/2010/main" val="490568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Tree>
    <p:extLst>
      <p:ext uri="{BB962C8B-B14F-4D97-AF65-F5344CB8AC3E}">
        <p14:creationId xmlns:p14="http://schemas.microsoft.com/office/powerpoint/2010/main" val="1222176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Tree>
    <p:extLst>
      <p:ext uri="{BB962C8B-B14F-4D97-AF65-F5344CB8AC3E}">
        <p14:creationId xmlns:p14="http://schemas.microsoft.com/office/powerpoint/2010/main" val="11087372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Gérez les exceptions</a:t>
            </a:r>
          </a:p>
        </p:txBody>
      </p:sp>
    </p:spTree>
    <p:extLst>
      <p:ext uri="{BB962C8B-B14F-4D97-AF65-F5344CB8AC3E}">
        <p14:creationId xmlns:p14="http://schemas.microsoft.com/office/powerpoint/2010/main" val="33062349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a:t>
            </a:r>
            <a:r>
              <a:rPr lang="fr-FR" dirty="0" err="1">
                <a:solidFill>
                  <a:schemeClr val="bg1"/>
                </a:solidFill>
              </a:rPr>
              <a:t>numerateur</a:t>
            </a:r>
            <a:r>
              <a:rPr lang="fr-FR" dirty="0">
                <a:solidFill>
                  <a:schemeClr val="bg1"/>
                </a:solidFill>
              </a:rPr>
              <a:t> / </a:t>
            </a:r>
            <a:r>
              <a:rPr lang="fr-FR" dirty="0" err="1">
                <a:solidFill>
                  <a:schemeClr val="bg1"/>
                </a:solidFill>
              </a:rPr>
              <a:t>denominateur</a:t>
            </a:r>
            <a:endParaRPr lang="fr-FR" dirty="0">
              <a:solidFill>
                <a:schemeClr val="bg1"/>
              </a:solidFill>
            </a:endParaRPr>
          </a:p>
          <a:p>
            <a:r>
              <a:rPr lang="fr-FR" dirty="0">
                <a:solidFill>
                  <a:schemeClr val="bg1"/>
                </a:solidFill>
              </a:rPr>
              <a:t>except </a:t>
            </a:r>
            <a:r>
              <a:rPr lang="fr-FR" dirty="0" err="1">
                <a:solidFill>
                  <a:schemeClr val="bg1"/>
                </a:solidFill>
              </a:rPr>
              <a:t>NameError</a:t>
            </a:r>
            <a:r>
              <a:rPr lang="fr-FR" dirty="0">
                <a:solidFill>
                  <a:schemeClr val="bg1"/>
                </a:solidFill>
              </a:rPr>
              <a:t>:</a:t>
            </a:r>
          </a:p>
          <a:p>
            <a:r>
              <a:rPr lang="fr-FR" dirty="0">
                <a:solidFill>
                  <a:schemeClr val="bg1"/>
                </a:solidFill>
              </a:rPr>
              <a:t>    print("La variable </a:t>
            </a:r>
            <a:r>
              <a:rPr lang="fr-FR" dirty="0" err="1">
                <a:solidFill>
                  <a:schemeClr val="bg1"/>
                </a:solidFill>
              </a:rPr>
              <a:t>numerateur</a:t>
            </a:r>
            <a:r>
              <a:rPr lang="fr-FR" dirty="0">
                <a:solidFill>
                  <a:schemeClr val="bg1"/>
                </a:solidFill>
              </a:rPr>
              <a:t> ou </a:t>
            </a:r>
            <a:r>
              <a:rPr lang="fr-FR" dirty="0" err="1">
                <a:solidFill>
                  <a:schemeClr val="bg1"/>
                </a:solidFill>
              </a:rPr>
              <a:t>denominateur</a:t>
            </a:r>
            <a:r>
              <a:rPr lang="fr-FR" dirty="0">
                <a:solidFill>
                  <a:schemeClr val="bg1"/>
                </a:solidFill>
              </a:rPr>
              <a:t> n'a pas été définie.")</a:t>
            </a:r>
          </a:p>
          <a:p>
            <a:r>
              <a:rPr lang="fr-FR" dirty="0">
                <a:solidFill>
                  <a:schemeClr val="bg1"/>
                </a:solidFill>
              </a:rPr>
              <a:t>except TypeError:</a:t>
            </a:r>
          </a:p>
          <a:p>
            <a:r>
              <a:rPr lang="fr-FR" dirty="0">
                <a:solidFill>
                  <a:schemeClr val="bg1"/>
                </a:solidFill>
              </a:rPr>
              <a:t>    print("La variable </a:t>
            </a:r>
            <a:r>
              <a:rPr lang="fr-FR" dirty="0" err="1">
                <a:solidFill>
                  <a:schemeClr val="bg1"/>
                </a:solidFill>
              </a:rPr>
              <a:t>numerateur</a:t>
            </a:r>
            <a:r>
              <a:rPr lang="fr-FR" dirty="0">
                <a:solidFill>
                  <a:schemeClr val="bg1"/>
                </a:solidFill>
              </a:rPr>
              <a:t> ou </a:t>
            </a:r>
            <a:r>
              <a:rPr lang="fr-FR" dirty="0" err="1">
                <a:solidFill>
                  <a:schemeClr val="bg1"/>
                </a:solidFill>
              </a:rPr>
              <a:t>denominateur</a:t>
            </a:r>
            <a:r>
              <a:rPr lang="fr-FR" dirty="0">
                <a:solidFill>
                  <a:schemeClr val="bg1"/>
                </a:solidFill>
              </a:rPr>
              <a:t> possède un type incompatible avec la division.")</a:t>
            </a:r>
          </a:p>
          <a:p>
            <a:r>
              <a:rPr lang="fr-FR" dirty="0">
                <a:solidFill>
                  <a:schemeClr val="bg1"/>
                </a:solidFill>
              </a:rPr>
              <a:t>except </a:t>
            </a:r>
            <a:r>
              <a:rPr lang="fr-FR" dirty="0" err="1">
                <a:solidFill>
                  <a:schemeClr val="bg1"/>
                </a:solidFill>
              </a:rPr>
              <a:t>ZeroDivisionError</a:t>
            </a:r>
            <a:r>
              <a:rPr lang="fr-FR" dirty="0">
                <a:solidFill>
                  <a:schemeClr val="bg1"/>
                </a:solidFill>
              </a:rPr>
              <a:t>:</a:t>
            </a:r>
          </a:p>
          <a:p>
            <a:r>
              <a:rPr lang="fr-FR" dirty="0">
                <a:solidFill>
                  <a:schemeClr val="bg1"/>
                </a:solidFill>
              </a:rPr>
              <a:t>    print("La variable </a:t>
            </a:r>
            <a:r>
              <a:rPr lang="fr-FR" dirty="0" err="1">
                <a:solidFill>
                  <a:schemeClr val="bg1"/>
                </a:solidFill>
              </a:rPr>
              <a:t>denominateur</a:t>
            </a:r>
            <a:r>
              <a:rPr lang="fr-FR" dirty="0">
                <a:solidFill>
                  <a:schemeClr val="bg1"/>
                </a:solidFill>
              </a:rPr>
              <a:t> est égale à 0.")</a:t>
            </a:r>
            <a:endParaRPr lang="fr-FR" dirty="0">
              <a:solidFill>
                <a:schemeClr val="bg1"/>
              </a:solidFill>
              <a:highlight>
                <a:srgbClr val="000000"/>
              </a:highlight>
            </a:endParaRPr>
          </a:p>
        </p:txBody>
      </p:sp>
    </p:spTree>
    <p:extLst>
      <p:ext uri="{BB962C8B-B14F-4D97-AF65-F5344CB8AC3E}">
        <p14:creationId xmlns:p14="http://schemas.microsoft.com/office/powerpoint/2010/main" val="29231037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r>
              <a:rPr lang="fr-FR" altLang="fr-FR" sz="6000" dirty="0">
                <a:solidFill>
                  <a:schemeClr val="accent5">
                    <a:lumMod val="75000"/>
                  </a:schemeClr>
                </a:solidFill>
              </a:rPr>
              <a:t>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a:t>
            </a:r>
            <a:r>
              <a:rPr lang="fr-FR" dirty="0" err="1">
                <a:solidFill>
                  <a:schemeClr val="bg1"/>
                </a:solidFill>
              </a:rPr>
              <a:t>type_de_l_exception</a:t>
            </a:r>
            <a:r>
              <a:rPr lang="fr-FR" dirty="0">
                <a:solidFill>
                  <a:schemeClr val="bg1"/>
                </a:solidFill>
              </a:rPr>
              <a:t> as </a:t>
            </a:r>
            <a:r>
              <a:rPr lang="fr-FR" dirty="0" err="1">
                <a:solidFill>
                  <a:schemeClr val="bg1"/>
                </a:solidFill>
              </a:rPr>
              <a:t>exception_retournee</a:t>
            </a:r>
            <a:r>
              <a:rPr lang="fr-FR" dirty="0">
                <a:solidFill>
                  <a:schemeClr val="bg1"/>
                </a:solidFill>
              </a:rPr>
              <a:t>:</a:t>
            </a:r>
          </a:p>
          <a:p>
            <a:r>
              <a:rPr lang="fr-FR" dirty="0">
                <a:solidFill>
                  <a:schemeClr val="bg1"/>
                </a:solidFill>
              </a:rPr>
              <a:t>    print("Voici l'erreur :", </a:t>
            </a:r>
            <a:r>
              <a:rPr lang="fr-FR" dirty="0" err="1">
                <a:solidFill>
                  <a:schemeClr val="bg1"/>
                </a:solidFill>
              </a:rPr>
              <a:t>exception_retournee</a:t>
            </a:r>
            <a:r>
              <a:rPr lang="fr-FR" dirty="0">
                <a:solidFill>
                  <a:schemeClr val="bg1"/>
                </a:solidFill>
              </a:rPr>
              <a:t>)</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a:t>
            </a:r>
            <a:r>
              <a:rPr kumimoji="0" lang="fr-FR" altLang="fr-FR" sz="1400" b="0" i="0" u="none" strike="noStrike" cap="none" normalizeH="0" baseline="0" dirty="0" err="1">
                <a:ln>
                  <a:noFill/>
                </a:ln>
                <a:solidFill>
                  <a:schemeClr val="tx1"/>
                </a:solidFill>
                <a:effectLst/>
              </a:rPr>
              <a:t>ZeroDivisionError</a:t>
            </a:r>
            <a:r>
              <a:rPr kumimoji="0" lang="fr-FR" altLang="fr-FR" sz="1400" b="0" i="0" u="none" strike="noStrike" cap="none" normalizeH="0" baseline="0" dirty="0">
                <a:ln>
                  <a:noFill/>
                </a:ln>
                <a:solidFill>
                  <a:schemeClr val="tx1"/>
                </a:solidFill>
                <a:effectLst/>
              </a:rPr>
              <a:t>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Tree>
    <p:extLst>
      <p:ext uri="{BB962C8B-B14F-4D97-AF65-F5344CB8AC3E}">
        <p14:creationId xmlns:p14="http://schemas.microsoft.com/office/powerpoint/2010/main" val="9458246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t>
            </a:r>
            <a:r>
              <a:rPr lang="fr-FR" altLang="fr-FR" sz="6000" dirty="0" err="1">
                <a:solidFill>
                  <a:schemeClr val="accent5">
                    <a:lumMod val="75000"/>
                  </a:schemeClr>
                </a:solidFill>
              </a:rPr>
              <a:t>mots-cles</a:t>
            </a:r>
            <a:r>
              <a:rPr lang="fr-FR" altLang="fr-FR" sz="6000" dirty="0">
                <a:solidFill>
                  <a:schemeClr val="accent5">
                    <a:lumMod val="75000"/>
                  </a:schemeClr>
                </a:solidFill>
              </a:rPr>
              <a:t> else et </a:t>
            </a:r>
            <a:r>
              <a:rPr lang="fr-FR" altLang="fr-FR" sz="6000" dirty="0" err="1">
                <a:solidFill>
                  <a:schemeClr val="accent5">
                    <a:lumMod val="75000"/>
                  </a:schemeClr>
                </a:solidFill>
              </a:rPr>
              <a:t>finally</a:t>
            </a:r>
            <a:r>
              <a:rPr lang="fr-FR" altLang="fr-FR" sz="6000" dirty="0">
                <a:solidFill>
                  <a:schemeClr val="accent5">
                    <a:lumMod val="75000"/>
                  </a:schemeClr>
                </a:solidFill>
              </a:rPr>
              <a:t>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3076541"/>
            <a:ext cx="11487150" cy="1754326"/>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a:t>
            </a:r>
            <a:r>
              <a:rPr lang="fr-FR" dirty="0" err="1">
                <a:solidFill>
                  <a:schemeClr val="bg1"/>
                </a:solidFill>
              </a:rPr>
              <a:t>type_de_l_exception</a:t>
            </a:r>
            <a:r>
              <a:rPr lang="fr-FR" dirty="0">
                <a:solidFill>
                  <a:schemeClr val="bg1"/>
                </a:solidFill>
              </a:rPr>
              <a:t>:</a:t>
            </a:r>
          </a:p>
          <a:p>
            <a:r>
              <a:rPr lang="fr-FR" dirty="0">
                <a:solidFill>
                  <a:schemeClr val="bg1"/>
                </a:solidFill>
              </a:rPr>
              <a:t>    # Traitement en cas d'erreur</a:t>
            </a:r>
          </a:p>
          <a:p>
            <a:r>
              <a:rPr lang="fr-FR" dirty="0" err="1">
                <a:solidFill>
                  <a:schemeClr val="bg1"/>
                </a:solidFill>
              </a:rPr>
              <a:t>finally</a:t>
            </a:r>
            <a:r>
              <a:rPr lang="fr-FR" dirty="0">
                <a:solidFill>
                  <a:schemeClr val="bg1"/>
                </a:solidFill>
              </a:rPr>
              <a:t>:</a:t>
            </a:r>
          </a:p>
          <a:p>
            <a:r>
              <a:rPr lang="fr-FR" dirty="0">
                <a:solidFill>
                  <a:schemeClr val="bg1"/>
                </a:solidFill>
              </a:rPr>
              <a:t>    # Instruction(s) exécutée(s) qu'il y ait eu des erreurs ou non</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1906"/>
            <a:ext cx="1239890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a:p>
            <a:pPr lvl="0" eaLnBrk="0" fontAlgn="base" hangingPunct="0">
              <a:spcBef>
                <a:spcPct val="0"/>
              </a:spcBef>
              <a:spcAft>
                <a:spcPct val="0"/>
              </a:spcAft>
            </a:pPr>
            <a:r>
              <a:rPr lang="fr-FR" altLang="fr-FR" sz="1400" dirty="0"/>
              <a:t>Voici un petit exemple :</a:t>
            </a:r>
            <a:endParaRPr kumimoji="0" lang="fr-FR" altLang="fr-FR"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0136057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err="1">
                <a:solidFill>
                  <a:schemeClr val="bg1"/>
                </a:solidFill>
              </a:rPr>
              <a:t>SyntaxError</a:t>
            </a:r>
            <a:r>
              <a:rPr lang="en-US" dirty="0">
                <a:solidFill>
                  <a:schemeClr val="bg1"/>
                </a:solidFill>
              </a:rPr>
              <a:t>: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a:t>
            </a:r>
            <a:r>
              <a:rPr lang="fr-FR" altLang="fr-FR" sz="1400" dirty="0" err="1"/>
              <a:t>estpasset</a:t>
            </a:r>
            <a:r>
              <a:rPr lang="fr-FR" altLang="fr-FR" sz="1400" dirty="0"/>
              <a: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a:t>
            </a:r>
            <a:r>
              <a:rPr lang="fr-FR" dirty="0" err="1">
                <a:solidFill>
                  <a:schemeClr val="bg1"/>
                </a:solidFill>
              </a:rPr>
              <a:t>type_de_l_exception</a:t>
            </a:r>
            <a:r>
              <a:rPr lang="fr-FR" dirty="0">
                <a:solidFill>
                  <a:schemeClr val="bg1"/>
                </a:solidFill>
              </a:rPr>
              <a:t>: # Rien ne doit se passer en cas d'erreur</a:t>
            </a:r>
          </a:p>
          <a:p>
            <a:r>
              <a:rPr lang="fr-FR" dirty="0">
                <a:solidFill>
                  <a:schemeClr val="bg1"/>
                </a:solidFill>
              </a:rPr>
              <a:t>    pass</a:t>
            </a:r>
          </a:p>
        </p:txBody>
      </p:sp>
    </p:spTree>
    <p:extLst>
      <p:ext uri="{BB962C8B-B14F-4D97-AF65-F5344CB8AC3E}">
        <p14:creationId xmlns:p14="http://schemas.microsoft.com/office/powerpoint/2010/main" val="19368965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err="1">
                <a:solidFill>
                  <a:schemeClr val="bg1"/>
                </a:solidFill>
              </a:rPr>
              <a:t>SyntaxError</a:t>
            </a:r>
            <a:r>
              <a:rPr lang="en-US" dirty="0">
                <a:solidFill>
                  <a:schemeClr val="bg1"/>
                </a:solidFill>
              </a:rPr>
              <a:t>: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a:t>
            </a:r>
            <a:r>
              <a:rPr lang="fr-FR" dirty="0" err="1">
                <a:solidFill>
                  <a:schemeClr val="bg1"/>
                </a:solidFill>
              </a:rPr>
              <a:t>type_de_l_exception</a:t>
            </a:r>
            <a:r>
              <a:rPr lang="fr-FR" dirty="0">
                <a:solidFill>
                  <a:schemeClr val="bg1"/>
                </a:solidFill>
              </a:rPr>
              <a:t>: # Rien ne doit se passer en cas d'erreur</a:t>
            </a:r>
          </a:p>
          <a:p>
            <a:r>
              <a:rPr lang="fr-FR" dirty="0">
                <a:solidFill>
                  <a:schemeClr val="bg1"/>
                </a:solidFill>
              </a:rPr>
              <a:t>    pass</a:t>
            </a:r>
          </a:p>
        </p:txBody>
      </p:sp>
    </p:spTree>
    <p:extLst>
      <p:ext uri="{BB962C8B-B14F-4D97-AF65-F5344CB8AC3E}">
        <p14:creationId xmlns:p14="http://schemas.microsoft.com/office/powerpoint/2010/main" val="32381017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err="1">
                <a:solidFill>
                  <a:schemeClr val="bg1"/>
                </a:solidFill>
              </a:rPr>
              <a:t>AssertionError</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a:t>Si le test renvoieTrue, l'exécution se poursuit normalement. Sinon, une exceptionAssertionErrorest levée.</a:t>
            </a:r>
            <a:endParaRPr lang="fr-FR" dirty="0"/>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t>
            </a:r>
            <a:r>
              <a:rPr lang="fr-FR" dirty="0" err="1"/>
              <a:t>AssertionErrorest</a:t>
            </a:r>
            <a:r>
              <a:rPr lang="fr-FR" dirty="0"/>
              <a:t> levée.</a:t>
            </a:r>
          </a:p>
        </p:txBody>
      </p:sp>
    </p:spTree>
    <p:extLst>
      <p:ext uri="{BB962C8B-B14F-4D97-AF65-F5344CB8AC3E}">
        <p14:creationId xmlns:p14="http://schemas.microsoft.com/office/powerpoint/2010/main" val="38589775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t>
            </a:r>
            <a:r>
              <a:rPr lang="fr-FR" dirty="0" err="1">
                <a:solidFill>
                  <a:schemeClr val="bg1"/>
                </a:solidFill>
              </a:rPr>
              <a:t>AssertionError</a:t>
            </a:r>
            <a:r>
              <a:rPr lang="fr-FR" dirty="0">
                <a:solidFill>
                  <a:schemeClr val="bg1"/>
                </a:solidFill>
              </a:rPr>
              <a:t>:</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a:t>
            </a:r>
            <a:r>
              <a:rPr lang="fr-FR" dirty="0" err="1"/>
              <a:t>sert-il</a:t>
            </a:r>
            <a:r>
              <a:rPr lang="fr-FR" dirty="0"/>
              <a:t>,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Tree>
    <p:extLst>
      <p:ext uri="{BB962C8B-B14F-4D97-AF65-F5344CB8AC3E}">
        <p14:creationId xmlns:p14="http://schemas.microsoft.com/office/powerpoint/2010/main" val="21902313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a:t>
            </a:r>
            <a:r>
              <a:rPr lang="fr-FR" dirty="0" err="1">
                <a:solidFill>
                  <a:schemeClr val="bg1"/>
                </a:solidFill>
              </a:rPr>
              <a:t>TypeDeLException</a:t>
            </a:r>
            <a:r>
              <a:rPr lang="fr-FR" dirty="0">
                <a:solidFill>
                  <a:schemeClr val="bg1"/>
                </a:solidFill>
              </a:rPr>
              <a:t>("message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Tree>
    <p:extLst>
      <p:ext uri="{BB962C8B-B14F-4D97-AF65-F5344CB8AC3E}">
        <p14:creationId xmlns:p14="http://schemas.microsoft.com/office/powerpoint/2010/main" val="308117138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26476</TotalTime>
  <Words>100095</Words>
  <Application>Microsoft Office PowerPoint</Application>
  <PresentationFormat>Grand écran</PresentationFormat>
  <Paragraphs>10214</Paragraphs>
  <Slides>532</Slides>
  <Notes>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532</vt:i4>
      </vt:variant>
    </vt:vector>
  </HeadingPairs>
  <TitlesOfParts>
    <vt:vector size="538" baseType="lpstr">
      <vt:lpstr>Arial</vt:lpstr>
      <vt:lpstr>Arial Unicode MS</vt:lpstr>
      <vt:lpstr>Calibri</vt:lpstr>
      <vt:lpstr>Calibri Light</vt:lpstr>
      <vt:lpstr>Courier New</vt:lpstr>
      <vt:lpstr>Thème Office</vt:lpstr>
      <vt:lpstr>Python</vt:lpstr>
      <vt:lpstr>Présentation PowerPoint</vt:lpstr>
      <vt:lpstr>Boolean: True or False</vt:lpstr>
      <vt:lpstr>Indexing start with 0</vt:lpstr>
      <vt:lpstr>Python Math functions</vt:lpstr>
      <vt:lpstr>Présentation PowerPoint</vt:lpstr>
      <vt:lpstr>Variables</vt:lpstr>
      <vt:lpstr>Data Types</vt:lpstr>
      <vt:lpstr>Data Types</vt:lpstr>
      <vt:lpstr>Variable Naming Tips</vt:lpstr>
      <vt:lpstr>Immutable and Mutable variable</vt:lpstr>
      <vt:lpstr>Quelques trucs et astuces</vt:lpstr>
      <vt:lpstr>Comment connaitre le type d’une variable</vt:lpstr>
      <vt:lpstr>[🐍PyTricks]: "is" vs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Présentation PowerPoint</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Annee bissextile</vt:lpstr>
      <vt:lpstr>Résumé</vt:lpstr>
      <vt:lpstr>Présentation PowerPoint</vt:lpstr>
      <vt:lpstr>La boucle while</vt:lpstr>
      <vt:lpstr>La boucle for</vt:lpstr>
      <vt:lpstr>Les mots-cles break continue</vt:lpstr>
      <vt:lpstr>Résumé</vt:lpstr>
      <vt:lpstr>Useful Operators in python</vt:lpstr>
      <vt:lpstr>Useful Operators in python: range 1/11</vt:lpstr>
      <vt:lpstr>Useful Operators in python: enumerate 2/11</vt:lpstr>
      <vt:lpstr>[🐍PyTricks]: La fonction enumerate 3/11</vt:lpstr>
      <vt:lpstr>La fonction enumerate 2/4</vt:lpstr>
      <vt:lpstr>La fonction enumerate 5/11</vt:lpstr>
      <vt:lpstr>La fonction enumerate 6/11</vt:lpstr>
      <vt:lpstr>La fonction zip() 7/11</vt:lpstr>
      <vt:lpstr>In operator 8/11</vt:lpstr>
      <vt:lpstr>min() et max() 9/11</vt:lpstr>
      <vt:lpstr>random() 10/11</vt:lpstr>
      <vt:lpstr>Input() 11/11</vt:lpstr>
      <vt:lpstr>Les fonctions</vt:lpstr>
      <vt:lpstr>Les fonctions</vt:lpstr>
      <vt:lpstr>Les fonctions</vt:lpstr>
      <vt:lpstr>Les fonctions</vt:lpstr>
      <vt:lpstr>Les fonctions</vt:lpstr>
      <vt:lpstr>Les fonctions</vt:lpstr>
      <vt:lpstr>Les fonctions</vt:lpstr>
      <vt:lpstr>Creation de fonctions</vt:lpstr>
      <vt:lpstr>Valeurs par defaut des parametres</vt:lpstr>
      <vt:lpstr>Signature d’une fonction</vt:lpstr>
      <vt:lpstr>L ’instruction return</vt:lpstr>
      <vt:lpstr>[🐍PyTricks]: Functions are first-class citizens in Python </vt:lpstr>
      <vt:lpstr>*args and **kwargs in python </vt:lpstr>
      <vt:lpstr>La fonction map() </vt:lpstr>
      <vt:lpstr>La fonction filter()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Importer des packages</vt:lpstr>
      <vt:lpstr>Créer ses propres packages</vt:lpstr>
      <vt:lpstr>Résumé</vt:lpstr>
      <vt:lpstr>Gérez les exceptions</vt:lpstr>
      <vt:lpstr>Gérez les exceptions 1/3</vt:lpstr>
      <vt:lpstr>Forme plus complete 2/3</vt:lpstr>
      <vt:lpstr>Les mots-cles else et finally 3/3</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1/4</vt:lpstr>
      <vt:lpstr>Les Tuples() 2/4</vt:lpstr>
      <vt:lpstr>Les Tuples() 3/4</vt:lpstr>
      <vt:lpstr>[🐍PyTricks]: Nametuples 4/4</vt:lpstr>
      <vt:lpstr>Résumé</vt:lpstr>
      <vt:lpstr>Liste[]</vt:lpstr>
      <vt:lpstr>Création de listes[] 1/21</vt:lpstr>
      <vt:lpstr>Création de listes[] 2/21</vt:lpstr>
      <vt:lpstr>Création de listes[] 3/21</vt:lpstr>
      <vt:lpstr>Insérer des objets dans une liste[] 4/21</vt:lpstr>
      <vt:lpstr>Insérer un élément dans la liste[] 5/21</vt:lpstr>
      <vt:lpstr>Concaténation de listes[] 6/21</vt:lpstr>
      <vt:lpstr>Suppression d’elements d’une listes[] 7/21</vt:lpstr>
      <vt:lpstr>Récupérer l’index d’un élément d’une liste 8/21</vt:lpstr>
      <vt:lpstr>Le parcours des listes[] 9/21</vt:lpstr>
      <vt:lpstr>[🐍PyTricks]: Python list slice syntax fun 10/21</vt:lpstr>
      <vt:lpstr>Entre chaines et listes[] 11/21</vt:lpstr>
      <vt:lpstr>Entre chaines et listes[] 12/21</vt:lpstr>
      <vt:lpstr>Une application pratique 13/21</vt:lpstr>
      <vt:lpstr>Les listes[] et paramètres de fonctions 14/21</vt:lpstr>
      <vt:lpstr>Les listes[] et paramètres de fonctions 15/21</vt:lpstr>
      <vt:lpstr>Exercice 16/21</vt:lpstr>
      <vt:lpstr>Transformer une liste en paramètres de fonction 17/21</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Présentation PowerPoint</vt:lpstr>
      <vt:lpstr>Utilisez des dictionnaires{}</vt:lpstr>
      <vt:lpstr>Utilisez des dictionnaires{} 1/12</vt:lpstr>
      <vt:lpstr>Utilisez des dictionnaires{} 2/12</vt:lpstr>
      <vt:lpstr>Utilisez des dictionnaires{} 3/12</vt:lpstr>
      <vt:lpstr>Utilisez des dictionnaires{} 4/12</vt:lpstr>
      <vt:lpstr>Utilisez des dictionnaires{} 5/12</vt:lpstr>
      <vt:lpstr>Utilisez des dictionnaires{} 6/12</vt:lpstr>
      <vt:lpstr>Utilisez des dictionnaires{} 7/12</vt:lpstr>
      <vt:lpstr>Utilisez des dictionnaires{} 8/12</vt:lpstr>
      <vt:lpstr>Utilisez des dictionnaires{} 9/12</vt:lpstr>
      <vt:lpstr>Utilisez des dictionnaires{} 10/12</vt:lpstr>
      <vt:lpstr>Utilisez des dictionnaires{} 11/12</vt:lpstr>
      <vt:lpstr>Utilisez des dictionnaires{} 12/12</vt:lpstr>
      <vt:lpstr>[🐍PyTricks]: How to sort a python dict by value</vt:lpstr>
      <vt:lpstr>[🐍PyTricks]: The get() method on Python dicts and is « default » arg</vt:lpstr>
      <vt:lpstr>Résume</vt:lpstr>
      <vt:lpstr>Utiliser des fichiers</vt:lpstr>
      <vt:lpstr>Utiliser des fichiers 1</vt:lpstr>
      <vt:lpstr>Utiliser des fichiers 2</vt:lpstr>
      <vt:lpstr>Utiliser des fichiers 3</vt:lpstr>
      <vt:lpstr>Utiliser des fichiers 4</vt:lpstr>
      <vt:lpstr>Résumé</vt:lpstr>
      <vt:lpstr>Appréhendez les classes</vt:lpstr>
      <vt:lpstr>Appréhendez les classes 1/2</vt:lpstr>
      <vt:lpstr>Appréhendez les classes 2/2</vt:lpstr>
      <vt:lpstr>Nos premiers attributs 1/</vt:lpstr>
      <vt:lpstr>Nos premiers attributs 2/</vt:lpstr>
      <vt:lpstr>Nos premiers attributs 3/</vt:lpstr>
      <vt:lpstr>Nos premiers attributs 4/</vt:lpstr>
      <vt:lpstr>Attributs de classe</vt:lpstr>
      <vt:lpstr>Les méthodes, la recette</vt:lpstr>
      <vt:lpstr>Les méthodes, la recette</vt:lpstr>
      <vt:lpstr>Les méthodes, la recette</vt:lpstr>
      <vt:lpstr>Les méthodes, la recette</vt:lpstr>
      <vt:lpstr>Les méthodes, la recette</vt:lpstr>
      <vt:lpstr>Les méthodes, recette</vt:lpstr>
      <vt:lpstr>Les méthodes, la recette</vt:lpstr>
      <vt:lpstr>Les méthodes, la recette</vt:lpstr>
      <vt:lpstr>La méthode setattr()</vt:lpstr>
      <vt:lpstr>Un peu d’introspection</vt:lpstr>
      <vt:lpstr>Un peu d’introspection</vt:lpstr>
      <vt:lpstr>Un peu d’introspection</vt:lpstr>
      <vt:lpstr>Résumé</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vt:lpstr>
      <vt:lpstr>Les méthodes de comparaison</vt:lpstr>
      <vt:lpstr>Des méthodes spéciales utiles à pickle</vt:lpstr>
      <vt:lpstr>Des méthodes spéciales utiles à pickle</vt:lpstr>
      <vt:lpstr>Des méthodes spéciales utiles à pickle</vt:lpstr>
      <vt:lpstr>Résumé</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Gérez les héritages</vt:lpstr>
      <vt:lpstr>Gérez les héritages</vt:lpstr>
      <vt:lpstr>L'héritage simple 1/6</vt:lpstr>
      <vt:lpstr>L'héritage simple 2/6</vt:lpstr>
      <vt:lpstr>L'héritage simple 3/6</vt:lpstr>
      <vt:lpstr>L'héritage simple 4/6</vt:lpstr>
      <vt:lpstr>L'héritage simple 5/6</vt:lpstr>
      <vt:lpstr>L'héritage simple 6/6</vt:lpstr>
      <vt:lpstr>L'héritage multiple 1/4</vt:lpstr>
      <vt:lpstr>L'héritage multiple 2/4</vt:lpstr>
      <vt:lpstr>L'héritage multiple 3/4</vt:lpstr>
      <vt:lpstr>L'héritage multiple 4/4</vt:lpstr>
      <vt:lpstr>En Résumé</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Apprehendez les decorateurs</vt:lpstr>
      <vt:lpstr>Apprehendez les decorateurs</vt:lpstr>
      <vt:lpstr>En Theorie</vt:lpstr>
      <vt:lpstr>En Theorie</vt:lpstr>
      <vt:lpstr>En Theorie</vt:lpstr>
      <vt:lpstr>En Theorie</vt:lpstr>
      <vt:lpstr>En Theorie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Créez des interfaces graphiques avec 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Écrire nos programmes Python dans des fichiers</vt:lpstr>
      <vt:lpstr>Écrire nos programmes Python dans des fichiers</vt:lpstr>
      <vt:lpstr>Mettre le code dans un fichier</vt:lpstr>
      <vt:lpstr>Mettre le code dans un fichier</vt:lpstr>
      <vt:lpstr>Préciser l'encodage de travail</vt:lpstr>
      <vt:lpstr>Mettre en pause notre programme</vt:lpstr>
      <vt:lpstr>Résumé</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Un fichier de dépendance</vt:lpstr>
      <vt:lpstr>Un fichier de dépendance</vt:lpstr>
      <vt:lpstr>Un fichier de dépendance</vt:lpstr>
      <vt:lpstr>L’objet en python</vt:lpstr>
      <vt:lpstr>Vocabulaire </vt:lpstr>
      <vt:lpstr>OOP object oriented programming </vt:lpstr>
      <vt:lpstr>OOP object oriented programming </vt:lpstr>
      <vt:lpstr>OOP object oriented programming </vt:lpstr>
      <vt:lpstr>OOP object oriented programming </vt:lpstr>
      <vt:lpstr>OOP object oriented programming </vt:lpstr>
      <vt:lpstr>OOP object oriented programming </vt:lpstr>
      <vt:lpstr>OOP object oriented programming </vt:lpstr>
      <vt:lpstr>OOP object oriented programming </vt:lpstr>
      <vt:lpstr>OOP object oriented programming </vt:lpstr>
      <vt:lpstr>OOP object oriented programming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365</cp:revision>
  <dcterms:created xsi:type="dcterms:W3CDTF">2020-04-09T17:09:33Z</dcterms:created>
  <dcterms:modified xsi:type="dcterms:W3CDTF">2020-05-21T08:16:17Z</dcterms:modified>
</cp:coreProperties>
</file>